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9"/>
  </p:notesMasterIdLst>
  <p:sldIdLst>
    <p:sldId id="256"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2" r:id="rId18"/>
    <p:sldId id="291"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29" r:id="rId37"/>
    <p:sldId id="330"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7" r:id="rId55"/>
    <p:sldId id="326" r:id="rId56"/>
    <p:sldId id="328" r:id="rId57"/>
    <p:sldId id="33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25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3/10/2024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3/10/2024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3/10/2024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3/10/2024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3/10/2024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3/10/2024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python.or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smtClean="0">
                <a:solidFill>
                  <a:srgbClr val="FFFFFF"/>
                </a:solidFill>
              </a:rPr>
              <a:t>1. VARIABLES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328" y="0"/>
            <a:ext cx="9720072" cy="1499616"/>
          </a:xfrm>
        </p:spPr>
        <p:txBody>
          <a:bodyPr/>
          <a:lstStyle/>
          <a:p>
            <a:r>
              <a:rPr lang="en-GB" dirty="0" smtClean="0"/>
              <a:t>Logical operators – or, and, NOT</a:t>
            </a:r>
            <a:endParaRPr lang="en-GB" dirty="0"/>
          </a:p>
        </p:txBody>
      </p:sp>
      <p:pic>
        <p:nvPicPr>
          <p:cNvPr id="5" name="Content Placeholder 4"/>
          <p:cNvPicPr>
            <a:picLocks noGrp="1" noChangeAspect="1"/>
          </p:cNvPicPr>
          <p:nvPr>
            <p:ph sz="half" idx="1"/>
          </p:nvPr>
        </p:nvPicPr>
        <p:blipFill>
          <a:blip r:embed="rId2"/>
          <a:stretch>
            <a:fillRect/>
          </a:stretch>
        </p:blipFill>
        <p:spPr>
          <a:xfrm>
            <a:off x="973328" y="1402526"/>
            <a:ext cx="5719762" cy="2101542"/>
          </a:xfrm>
          <a:prstGeom prst="rect">
            <a:avLst/>
          </a:prstGeom>
        </p:spPr>
      </p:pic>
      <p:pic>
        <p:nvPicPr>
          <p:cNvPr id="6" name="Content Placeholder 5"/>
          <p:cNvPicPr>
            <a:picLocks noGrp="1" noChangeAspect="1"/>
          </p:cNvPicPr>
          <p:nvPr>
            <p:ph sz="half" idx="2"/>
          </p:nvPr>
        </p:nvPicPr>
        <p:blipFill>
          <a:blip r:embed="rId3"/>
          <a:stretch>
            <a:fillRect/>
          </a:stretch>
        </p:blipFill>
        <p:spPr>
          <a:xfrm>
            <a:off x="973328" y="3616336"/>
            <a:ext cx="5719762" cy="2362509"/>
          </a:xfrm>
          <a:prstGeom prst="rect">
            <a:avLst/>
          </a:prstGeom>
        </p:spPr>
      </p:pic>
      <p:sp>
        <p:nvSpPr>
          <p:cNvPr id="7" name="TextBox 6"/>
          <p:cNvSpPr txBox="1"/>
          <p:nvPr/>
        </p:nvSpPr>
        <p:spPr>
          <a:xfrm>
            <a:off x="973328" y="915955"/>
            <a:ext cx="6177397" cy="430887"/>
          </a:xfrm>
          <a:prstGeom prst="rect">
            <a:avLst/>
          </a:prstGeom>
          <a:noFill/>
        </p:spPr>
        <p:txBody>
          <a:bodyPr wrap="none" rtlCol="0">
            <a:spAutoFit/>
          </a:bodyPr>
          <a:lstStyle/>
          <a:p>
            <a:r>
              <a:rPr lang="en-GB" sz="2200" dirty="0" smtClean="0"/>
              <a:t>We can combine if statements using logical operators</a:t>
            </a:r>
            <a:endParaRPr lang="en-GB" sz="2200" dirty="0"/>
          </a:p>
        </p:txBody>
      </p:sp>
      <p:pic>
        <p:nvPicPr>
          <p:cNvPr id="9" name="Picture 8"/>
          <p:cNvPicPr>
            <a:picLocks noChangeAspect="1"/>
          </p:cNvPicPr>
          <p:nvPr/>
        </p:nvPicPr>
        <p:blipFill>
          <a:blip r:embed="rId4"/>
          <a:stretch>
            <a:fillRect/>
          </a:stretch>
        </p:blipFill>
        <p:spPr>
          <a:xfrm>
            <a:off x="6925754" y="3603635"/>
            <a:ext cx="3248478" cy="2373507"/>
          </a:xfrm>
          <a:prstGeom prst="rect">
            <a:avLst/>
          </a:prstGeom>
        </p:spPr>
      </p:pic>
      <p:pic>
        <p:nvPicPr>
          <p:cNvPr id="10" name="Picture 9"/>
          <p:cNvPicPr>
            <a:picLocks noChangeAspect="1"/>
          </p:cNvPicPr>
          <p:nvPr/>
        </p:nvPicPr>
        <p:blipFill>
          <a:blip r:embed="rId5"/>
          <a:stretch>
            <a:fillRect/>
          </a:stretch>
        </p:blipFill>
        <p:spPr>
          <a:xfrm>
            <a:off x="6925754" y="1403811"/>
            <a:ext cx="3248478" cy="2124371"/>
          </a:xfrm>
          <a:prstGeom prst="rect">
            <a:avLst/>
          </a:prstGeom>
        </p:spPr>
      </p:pic>
      <p:sp>
        <p:nvSpPr>
          <p:cNvPr id="13" name="TextBox 12"/>
          <p:cNvSpPr txBox="1"/>
          <p:nvPr/>
        </p:nvSpPr>
        <p:spPr>
          <a:xfrm>
            <a:off x="871728" y="6432684"/>
            <a:ext cx="4131452" cy="369332"/>
          </a:xfrm>
          <a:prstGeom prst="rect">
            <a:avLst/>
          </a:prstGeom>
          <a:noFill/>
        </p:spPr>
        <p:txBody>
          <a:bodyPr wrap="none" rtlCol="0">
            <a:spAutoFit/>
          </a:bodyPr>
          <a:lstStyle/>
          <a:p>
            <a:r>
              <a:rPr lang="en-GB" dirty="0">
                <a:solidFill>
                  <a:srgbClr val="FF0000"/>
                </a:solidFill>
              </a:rPr>
              <a:t>Task</a:t>
            </a:r>
            <a:r>
              <a:rPr lang="en-GB" dirty="0"/>
              <a:t>: Create a Rock, Paper, Scissors game. </a:t>
            </a:r>
          </a:p>
        </p:txBody>
      </p:sp>
      <p:sp>
        <p:nvSpPr>
          <p:cNvPr id="14" name="TextBox 13"/>
          <p:cNvSpPr txBox="1"/>
          <p:nvPr/>
        </p:nvSpPr>
        <p:spPr>
          <a:xfrm>
            <a:off x="871728" y="6063352"/>
            <a:ext cx="11163634" cy="369332"/>
          </a:xfrm>
          <a:prstGeom prst="rect">
            <a:avLst/>
          </a:prstGeom>
          <a:noFill/>
        </p:spPr>
        <p:txBody>
          <a:bodyPr wrap="none" rtlCol="0">
            <a:spAutoFit/>
          </a:bodyPr>
          <a:lstStyle/>
          <a:p>
            <a:r>
              <a:rPr lang="en-GB" dirty="0" smtClean="0">
                <a:solidFill>
                  <a:srgbClr val="FF0000"/>
                </a:solidFill>
              </a:rPr>
              <a:t>Task!</a:t>
            </a:r>
            <a:r>
              <a:rPr lang="en-GB" dirty="0" smtClean="0"/>
              <a:t>: Write a program where the users enters their gender and age. Suggest a suitable activity (50+ years or under).  </a:t>
            </a:r>
            <a:endParaRPr lang="en-GB" dirty="0"/>
          </a:p>
        </p:txBody>
      </p:sp>
    </p:spTree>
    <p:extLst>
      <p:ext uri="{BB962C8B-B14F-4D97-AF65-F5344CB8AC3E}">
        <p14:creationId xmlns:p14="http://schemas.microsoft.com/office/powerpoint/2010/main" val="316143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Importing modules</a:t>
            </a:r>
            <a:endParaRPr lang="en-GB" dirty="0"/>
          </a:p>
        </p:txBody>
      </p:sp>
      <p:sp>
        <p:nvSpPr>
          <p:cNvPr id="3" name="Content Placeholder 2"/>
          <p:cNvSpPr>
            <a:spLocks noGrp="1"/>
          </p:cNvSpPr>
          <p:nvPr>
            <p:ph idx="1"/>
          </p:nvPr>
        </p:nvSpPr>
        <p:spPr>
          <a:xfrm>
            <a:off x="1024128" y="1968500"/>
            <a:ext cx="9720073" cy="4023360"/>
          </a:xfrm>
        </p:spPr>
        <p:txBody>
          <a:bodyPr/>
          <a:lstStyle/>
          <a:p>
            <a:r>
              <a:rPr lang="en-GB" dirty="0" smtClean="0"/>
              <a:t> </a:t>
            </a:r>
            <a:endParaRPr lang="en-GB" dirty="0"/>
          </a:p>
        </p:txBody>
      </p:sp>
      <p:pic>
        <p:nvPicPr>
          <p:cNvPr id="4" name="Picture 3"/>
          <p:cNvPicPr>
            <a:picLocks noChangeAspect="1"/>
          </p:cNvPicPr>
          <p:nvPr/>
        </p:nvPicPr>
        <p:blipFill>
          <a:blip r:embed="rId2"/>
          <a:stretch>
            <a:fillRect/>
          </a:stretch>
        </p:blipFill>
        <p:spPr>
          <a:xfrm>
            <a:off x="1010652" y="1763418"/>
            <a:ext cx="7117348" cy="3578871"/>
          </a:xfrm>
          <a:prstGeom prst="rect">
            <a:avLst/>
          </a:prstGeom>
        </p:spPr>
      </p:pic>
      <p:sp>
        <p:nvSpPr>
          <p:cNvPr id="6" name="TextBox 5"/>
          <p:cNvSpPr txBox="1"/>
          <p:nvPr/>
        </p:nvSpPr>
        <p:spPr>
          <a:xfrm>
            <a:off x="5753100" y="1783834"/>
            <a:ext cx="4354334" cy="646331"/>
          </a:xfrm>
          <a:prstGeom prst="rect">
            <a:avLst/>
          </a:prstGeom>
          <a:noFill/>
        </p:spPr>
        <p:txBody>
          <a:bodyPr wrap="none" rtlCol="0">
            <a:spAutoFit/>
          </a:bodyPr>
          <a:lstStyle/>
          <a:p>
            <a:r>
              <a:rPr lang="en-GB" dirty="0" smtClean="0"/>
              <a:t>Search for Python Standard Library</a:t>
            </a:r>
          </a:p>
          <a:p>
            <a:r>
              <a:rPr lang="en-GB" dirty="0" smtClean="0"/>
              <a:t>https</a:t>
            </a:r>
            <a:r>
              <a:rPr lang="en-GB" dirty="0"/>
              <a:t>://docs.python.org/3/library/index.html</a:t>
            </a:r>
          </a:p>
        </p:txBody>
      </p:sp>
      <p:sp>
        <p:nvSpPr>
          <p:cNvPr id="7" name="TextBox 6"/>
          <p:cNvSpPr txBox="1"/>
          <p:nvPr/>
        </p:nvSpPr>
        <p:spPr>
          <a:xfrm>
            <a:off x="1117600" y="5600700"/>
            <a:ext cx="4932697" cy="430887"/>
          </a:xfrm>
          <a:prstGeom prst="rect">
            <a:avLst/>
          </a:prstGeom>
          <a:noFill/>
        </p:spPr>
        <p:txBody>
          <a:bodyPr wrap="none" rtlCol="0">
            <a:spAutoFit/>
          </a:bodyPr>
          <a:lstStyle/>
          <a:p>
            <a:r>
              <a:rPr lang="en-GB" sz="2200" dirty="0" smtClean="0"/>
              <a:t>Import a module using the keyword </a:t>
            </a:r>
            <a:r>
              <a:rPr lang="en-GB" sz="2200" dirty="0" smtClean="0">
                <a:solidFill>
                  <a:srgbClr val="0070C0"/>
                </a:solidFill>
              </a:rPr>
              <a:t>import</a:t>
            </a:r>
            <a:endParaRPr lang="en-GB" sz="2200" dirty="0">
              <a:solidFill>
                <a:srgbClr val="0070C0"/>
              </a:solidFill>
            </a:endParaRPr>
          </a:p>
        </p:txBody>
      </p:sp>
    </p:spTree>
    <p:extLst>
      <p:ext uri="{BB962C8B-B14F-4D97-AF65-F5344CB8AC3E}">
        <p14:creationId xmlns:p14="http://schemas.microsoft.com/office/powerpoint/2010/main" val="99972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lstStyle/>
          <a:p>
            <a:r>
              <a:rPr lang="en-GB" dirty="0" smtClean="0">
                <a:solidFill>
                  <a:srgbClr val="FF0000"/>
                </a:solidFill>
              </a:rPr>
              <a:t>Task</a:t>
            </a:r>
            <a:r>
              <a:rPr lang="en-GB" dirty="0" smtClean="0"/>
              <a:t>: Create a game where the user has to guess a dice roll. We will need to import the random module and use the </a:t>
            </a:r>
            <a:r>
              <a:rPr lang="en-GB" dirty="0" err="1" smtClean="0"/>
              <a:t>random.randint</a:t>
            </a:r>
            <a:r>
              <a:rPr lang="en-GB" dirty="0" smtClean="0"/>
              <a:t>() function.</a:t>
            </a:r>
          </a:p>
          <a:p>
            <a:r>
              <a:rPr lang="en-GB" dirty="0" smtClean="0">
                <a:solidFill>
                  <a:srgbClr val="FF0000"/>
                </a:solidFill>
              </a:rPr>
              <a:t>Task</a:t>
            </a:r>
            <a:r>
              <a:rPr lang="en-GB" dirty="0" smtClean="0"/>
              <a:t>: Randomise the rock paper scissors game. We will need to use the </a:t>
            </a:r>
            <a:r>
              <a:rPr lang="en-GB" dirty="0" err="1" smtClean="0"/>
              <a:t>random.choice</a:t>
            </a:r>
            <a:r>
              <a:rPr lang="en-GB" dirty="0" smtClean="0"/>
              <a:t>() function.</a:t>
            </a:r>
          </a:p>
        </p:txBody>
      </p:sp>
      <p:sp>
        <p:nvSpPr>
          <p:cNvPr id="5" name="Content Placeholder 4"/>
          <p:cNvSpPr txBox="1">
            <a:spLocks noGrp="1"/>
          </p:cNvSpPr>
          <p:nvPr>
            <p:ph sz="half" idx="2"/>
          </p:nvPr>
        </p:nvSpPr>
        <p:spPr>
          <a:xfrm>
            <a:off x="5989320" y="2286000"/>
            <a:ext cx="247184" cy="397032"/>
          </a:xfrm>
          <a:prstGeom prst="rect">
            <a:avLst/>
          </a:prstGeom>
          <a:noFill/>
        </p:spPr>
        <p:txBody>
          <a:bodyPr wrap="none" rtlCol="0">
            <a:spAutoFit/>
          </a:bodyPr>
          <a:lstStyle/>
          <a:p>
            <a:r>
              <a:rPr lang="en-GB" dirty="0" smtClean="0"/>
              <a:t>.</a:t>
            </a:r>
          </a:p>
        </p:txBody>
      </p:sp>
      <p:sp>
        <p:nvSpPr>
          <p:cNvPr id="6" name="Rectangle 5"/>
          <p:cNvSpPr/>
          <p:nvPr/>
        </p:nvSpPr>
        <p:spPr>
          <a:xfrm>
            <a:off x="5779007" y="2286000"/>
            <a:ext cx="6096000" cy="2893100"/>
          </a:xfrm>
          <a:prstGeom prst="rect">
            <a:avLst/>
          </a:prstGeom>
        </p:spPr>
        <p:txBody>
          <a:bodyPr>
            <a:spAutoFit/>
          </a:bodyPr>
          <a:lstStyle/>
          <a:p>
            <a:r>
              <a:rPr lang="en-GB" sz="2200" dirty="0" smtClean="0">
                <a:solidFill>
                  <a:srgbClr val="FF0000"/>
                </a:solidFill>
              </a:rPr>
              <a:t>Task</a:t>
            </a:r>
            <a:r>
              <a:rPr lang="en-GB" sz="2200" dirty="0">
                <a:solidFill>
                  <a:srgbClr val="FF0000"/>
                </a:solidFill>
              </a:rPr>
              <a:t>!</a:t>
            </a:r>
            <a:r>
              <a:rPr lang="en-GB" sz="2200" dirty="0"/>
              <a:t>: Write a program where the user enters their test score from 0 - 100. P</a:t>
            </a:r>
            <a:r>
              <a:rPr lang="en-GB" sz="2200" dirty="0" smtClean="0"/>
              <a:t>rint A for </a:t>
            </a:r>
            <a:r>
              <a:rPr lang="en-GB" sz="2200" dirty="0"/>
              <a:t>90-100</a:t>
            </a:r>
            <a:r>
              <a:rPr lang="en-GB" sz="2200" dirty="0" smtClean="0"/>
              <a:t>. Print B for 80-89. Print C for 70-79. Print fail for 0-69.</a:t>
            </a:r>
          </a:p>
          <a:p>
            <a:endParaRPr lang="en-GB" sz="2200" dirty="0"/>
          </a:p>
          <a:p>
            <a:r>
              <a:rPr lang="en-GB" sz="2200" dirty="0">
                <a:solidFill>
                  <a:srgbClr val="FF0000"/>
                </a:solidFill>
              </a:rPr>
              <a:t>Task!</a:t>
            </a:r>
            <a:r>
              <a:rPr lang="en-GB" sz="2200" dirty="0"/>
              <a:t>: Write a program that </a:t>
            </a:r>
            <a:r>
              <a:rPr lang="en-GB" sz="2200" dirty="0" smtClean="0"/>
              <a:t>simulates </a:t>
            </a:r>
            <a:r>
              <a:rPr lang="en-GB" sz="2200" dirty="0"/>
              <a:t>a fortune cookie. The program should display one of 5 unique fortunes, at random, each time it’s run.</a:t>
            </a:r>
          </a:p>
          <a:p>
            <a:endParaRPr lang="en-GB" sz="2200" dirty="0"/>
          </a:p>
        </p:txBody>
      </p:sp>
    </p:spTree>
    <p:extLst>
      <p:ext uri="{BB962C8B-B14F-4D97-AF65-F5344CB8AC3E}">
        <p14:creationId xmlns:p14="http://schemas.microsoft.com/office/powerpoint/2010/main" val="332797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smtClean="0">
                <a:solidFill>
                  <a:srgbClr val="FFFFFF"/>
                </a:solidFill>
              </a:rPr>
              <a:t>3. LISTS AND LOOPS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4607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Lists</a:t>
            </a:r>
            <a:endParaRPr lang="en-GB" dirty="0"/>
          </a:p>
        </p:txBody>
      </p:sp>
      <p:sp>
        <p:nvSpPr>
          <p:cNvPr id="3" name="Content Placeholder 2"/>
          <p:cNvSpPr>
            <a:spLocks noGrp="1"/>
          </p:cNvSpPr>
          <p:nvPr>
            <p:ph idx="1"/>
          </p:nvPr>
        </p:nvSpPr>
        <p:spPr>
          <a:xfrm>
            <a:off x="1024128" y="1714500"/>
            <a:ext cx="9720073" cy="4023360"/>
          </a:xfrm>
        </p:spPr>
        <p:txBody>
          <a:bodyPr/>
          <a:lstStyle/>
          <a:p>
            <a:r>
              <a:rPr lang="en-GB" dirty="0" smtClean="0"/>
              <a:t>A list is a container of things</a:t>
            </a:r>
          </a:p>
          <a:p>
            <a:endParaRPr lang="en-GB" dirty="0"/>
          </a:p>
        </p:txBody>
      </p:sp>
      <p:pic>
        <p:nvPicPr>
          <p:cNvPr id="4" name="Picture 3"/>
          <p:cNvPicPr>
            <a:picLocks noChangeAspect="1"/>
          </p:cNvPicPr>
          <p:nvPr/>
        </p:nvPicPr>
        <p:blipFill>
          <a:blip r:embed="rId2"/>
          <a:stretch>
            <a:fillRect/>
          </a:stretch>
        </p:blipFill>
        <p:spPr>
          <a:xfrm>
            <a:off x="1074125" y="2220623"/>
            <a:ext cx="8773749" cy="4143953"/>
          </a:xfrm>
          <a:prstGeom prst="rect">
            <a:avLst/>
          </a:prstGeom>
        </p:spPr>
      </p:pic>
    </p:spTree>
    <p:extLst>
      <p:ext uri="{BB962C8B-B14F-4D97-AF65-F5344CB8AC3E}">
        <p14:creationId xmlns:p14="http://schemas.microsoft.com/office/powerpoint/2010/main" val="3089256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Lists</a:t>
            </a:r>
            <a:endParaRPr lang="en-GB" dirty="0"/>
          </a:p>
        </p:txBody>
      </p:sp>
      <p:pic>
        <p:nvPicPr>
          <p:cNvPr id="5" name="Picture 4"/>
          <p:cNvPicPr>
            <a:picLocks noChangeAspect="1"/>
          </p:cNvPicPr>
          <p:nvPr/>
        </p:nvPicPr>
        <p:blipFill>
          <a:blip r:embed="rId2"/>
          <a:stretch>
            <a:fillRect/>
          </a:stretch>
        </p:blipFill>
        <p:spPr>
          <a:xfrm>
            <a:off x="559814" y="2749457"/>
            <a:ext cx="4877481" cy="1333686"/>
          </a:xfrm>
          <a:prstGeom prst="rect">
            <a:avLst/>
          </a:prstGeom>
        </p:spPr>
      </p:pic>
      <p:sp>
        <p:nvSpPr>
          <p:cNvPr id="7" name="TextBox 6"/>
          <p:cNvSpPr txBox="1"/>
          <p:nvPr/>
        </p:nvSpPr>
        <p:spPr>
          <a:xfrm>
            <a:off x="516128" y="2247900"/>
            <a:ext cx="3354188" cy="430887"/>
          </a:xfrm>
          <a:prstGeom prst="rect">
            <a:avLst/>
          </a:prstGeom>
          <a:noFill/>
        </p:spPr>
        <p:txBody>
          <a:bodyPr wrap="none" rtlCol="0">
            <a:spAutoFit/>
          </a:bodyPr>
          <a:lstStyle/>
          <a:p>
            <a:r>
              <a:rPr lang="en-GB" sz="2200" dirty="0"/>
              <a:t>An items index is it’s </a:t>
            </a:r>
            <a:r>
              <a:rPr lang="en-GB" sz="2200" dirty="0" smtClean="0"/>
              <a:t>position</a:t>
            </a:r>
            <a:endParaRPr lang="en-GB" sz="2200" dirty="0"/>
          </a:p>
        </p:txBody>
      </p:sp>
      <p:pic>
        <p:nvPicPr>
          <p:cNvPr id="8" name="Picture 7"/>
          <p:cNvPicPr>
            <a:picLocks noChangeAspect="1"/>
          </p:cNvPicPr>
          <p:nvPr/>
        </p:nvPicPr>
        <p:blipFill>
          <a:blip r:embed="rId3"/>
          <a:stretch>
            <a:fillRect/>
          </a:stretch>
        </p:blipFill>
        <p:spPr>
          <a:xfrm>
            <a:off x="543668" y="4747768"/>
            <a:ext cx="5296639" cy="1933845"/>
          </a:xfrm>
          <a:prstGeom prst="rect">
            <a:avLst/>
          </a:prstGeom>
        </p:spPr>
      </p:pic>
      <p:sp>
        <p:nvSpPr>
          <p:cNvPr id="10" name="TextBox 9"/>
          <p:cNvSpPr txBox="1"/>
          <p:nvPr/>
        </p:nvSpPr>
        <p:spPr>
          <a:xfrm>
            <a:off x="474150" y="4237655"/>
            <a:ext cx="3811108" cy="430887"/>
          </a:xfrm>
          <a:prstGeom prst="rect">
            <a:avLst/>
          </a:prstGeom>
          <a:noFill/>
        </p:spPr>
        <p:txBody>
          <a:bodyPr wrap="none" rtlCol="0">
            <a:spAutoFit/>
          </a:bodyPr>
          <a:lstStyle/>
          <a:p>
            <a:r>
              <a:rPr lang="en-GB" sz="2200" dirty="0" smtClean="0"/>
              <a:t>Creating a list and adding items</a:t>
            </a:r>
            <a:endParaRPr lang="en-GB" sz="2200" dirty="0"/>
          </a:p>
        </p:txBody>
      </p:sp>
      <p:sp>
        <p:nvSpPr>
          <p:cNvPr id="12" name="TextBox 11"/>
          <p:cNvSpPr txBox="1"/>
          <p:nvPr/>
        </p:nvSpPr>
        <p:spPr>
          <a:xfrm>
            <a:off x="6053328" y="2304358"/>
            <a:ext cx="3425938" cy="430887"/>
          </a:xfrm>
          <a:prstGeom prst="rect">
            <a:avLst/>
          </a:prstGeom>
          <a:noFill/>
        </p:spPr>
        <p:txBody>
          <a:bodyPr wrap="none" rtlCol="0">
            <a:spAutoFit/>
          </a:bodyPr>
          <a:lstStyle/>
          <a:p>
            <a:r>
              <a:rPr lang="en-GB" sz="2200" dirty="0" smtClean="0"/>
              <a:t>Creating a list with items in it</a:t>
            </a:r>
            <a:endParaRPr lang="en-GB" sz="2200" dirty="0"/>
          </a:p>
        </p:txBody>
      </p:sp>
      <p:pic>
        <p:nvPicPr>
          <p:cNvPr id="13" name="Picture 12"/>
          <p:cNvPicPr>
            <a:picLocks noChangeAspect="1"/>
          </p:cNvPicPr>
          <p:nvPr/>
        </p:nvPicPr>
        <p:blipFill>
          <a:blip r:embed="rId4"/>
          <a:stretch>
            <a:fillRect/>
          </a:stretch>
        </p:blipFill>
        <p:spPr>
          <a:xfrm>
            <a:off x="6171918" y="3637962"/>
            <a:ext cx="2800741" cy="390580"/>
          </a:xfrm>
          <a:prstGeom prst="rect">
            <a:avLst/>
          </a:prstGeom>
        </p:spPr>
      </p:pic>
      <p:sp>
        <p:nvSpPr>
          <p:cNvPr id="15" name="TextBox 14"/>
          <p:cNvSpPr txBox="1"/>
          <p:nvPr/>
        </p:nvSpPr>
        <p:spPr>
          <a:xfrm>
            <a:off x="6053328" y="3182839"/>
            <a:ext cx="2632387" cy="430887"/>
          </a:xfrm>
          <a:prstGeom prst="rect">
            <a:avLst/>
          </a:prstGeom>
          <a:noFill/>
        </p:spPr>
        <p:txBody>
          <a:bodyPr wrap="none" rtlCol="0">
            <a:spAutoFit/>
          </a:bodyPr>
          <a:lstStyle/>
          <a:p>
            <a:r>
              <a:rPr lang="en-GB" sz="2200" dirty="0" smtClean="0"/>
              <a:t>Remove item by value</a:t>
            </a:r>
            <a:endParaRPr lang="en-GB" sz="2200" dirty="0"/>
          </a:p>
        </p:txBody>
      </p:sp>
      <p:pic>
        <p:nvPicPr>
          <p:cNvPr id="16" name="Picture 15"/>
          <p:cNvPicPr>
            <a:picLocks noChangeAspect="1"/>
          </p:cNvPicPr>
          <p:nvPr/>
        </p:nvPicPr>
        <p:blipFill>
          <a:blip r:embed="rId5"/>
          <a:stretch>
            <a:fillRect/>
          </a:stretch>
        </p:blipFill>
        <p:spPr>
          <a:xfrm>
            <a:off x="6175982" y="4468315"/>
            <a:ext cx="1924319" cy="381053"/>
          </a:xfrm>
          <a:prstGeom prst="rect">
            <a:avLst/>
          </a:prstGeom>
        </p:spPr>
      </p:pic>
      <p:sp>
        <p:nvSpPr>
          <p:cNvPr id="17" name="TextBox 16"/>
          <p:cNvSpPr txBox="1"/>
          <p:nvPr/>
        </p:nvSpPr>
        <p:spPr>
          <a:xfrm>
            <a:off x="6053328" y="4048562"/>
            <a:ext cx="2647263" cy="430887"/>
          </a:xfrm>
          <a:prstGeom prst="rect">
            <a:avLst/>
          </a:prstGeom>
          <a:noFill/>
        </p:spPr>
        <p:txBody>
          <a:bodyPr wrap="none" rtlCol="0">
            <a:spAutoFit/>
          </a:bodyPr>
          <a:lstStyle/>
          <a:p>
            <a:r>
              <a:rPr lang="en-GB" sz="2200" dirty="0" smtClean="0"/>
              <a:t>Remove item by index</a:t>
            </a:r>
            <a:endParaRPr lang="en-GB" sz="2200" dirty="0"/>
          </a:p>
        </p:txBody>
      </p:sp>
      <p:pic>
        <p:nvPicPr>
          <p:cNvPr id="18" name="Picture 17"/>
          <p:cNvPicPr>
            <a:picLocks noChangeAspect="1"/>
          </p:cNvPicPr>
          <p:nvPr/>
        </p:nvPicPr>
        <p:blipFill>
          <a:blip r:embed="rId6"/>
          <a:stretch>
            <a:fillRect/>
          </a:stretch>
        </p:blipFill>
        <p:spPr>
          <a:xfrm>
            <a:off x="6114760" y="2810646"/>
            <a:ext cx="5715798" cy="295316"/>
          </a:xfrm>
          <a:prstGeom prst="rect">
            <a:avLst/>
          </a:prstGeom>
        </p:spPr>
      </p:pic>
      <p:pic>
        <p:nvPicPr>
          <p:cNvPr id="19" name="Picture 18"/>
          <p:cNvPicPr>
            <a:picLocks noChangeAspect="1"/>
          </p:cNvPicPr>
          <p:nvPr/>
        </p:nvPicPr>
        <p:blipFill>
          <a:blip r:embed="rId7"/>
          <a:stretch>
            <a:fillRect/>
          </a:stretch>
        </p:blipFill>
        <p:spPr>
          <a:xfrm>
            <a:off x="6171918" y="5335966"/>
            <a:ext cx="3219899" cy="685896"/>
          </a:xfrm>
          <a:prstGeom prst="rect">
            <a:avLst/>
          </a:prstGeom>
        </p:spPr>
      </p:pic>
      <p:sp>
        <p:nvSpPr>
          <p:cNvPr id="20" name="TextBox 19"/>
          <p:cNvSpPr txBox="1"/>
          <p:nvPr/>
        </p:nvSpPr>
        <p:spPr>
          <a:xfrm>
            <a:off x="6114760" y="4899202"/>
            <a:ext cx="3465244" cy="430887"/>
          </a:xfrm>
          <a:prstGeom prst="rect">
            <a:avLst/>
          </a:prstGeom>
          <a:noFill/>
        </p:spPr>
        <p:txBody>
          <a:bodyPr wrap="none" rtlCol="0">
            <a:spAutoFit/>
          </a:bodyPr>
          <a:lstStyle/>
          <a:p>
            <a:r>
              <a:rPr lang="en-GB" sz="2200" dirty="0" smtClean="0"/>
              <a:t>Check if an item exist in a list</a:t>
            </a:r>
            <a:endParaRPr lang="en-GB" sz="2200" dirty="0"/>
          </a:p>
        </p:txBody>
      </p:sp>
    </p:spTree>
    <p:extLst>
      <p:ext uri="{BB962C8B-B14F-4D97-AF65-F5344CB8AC3E}">
        <p14:creationId xmlns:p14="http://schemas.microsoft.com/office/powerpoint/2010/main" val="9488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Syntax of For loop</a:t>
            </a:r>
            <a:endParaRPr lang="en-GB" dirty="0"/>
          </a:p>
        </p:txBody>
      </p:sp>
      <p:pic>
        <p:nvPicPr>
          <p:cNvPr id="4" name="Picture 3"/>
          <p:cNvPicPr>
            <a:picLocks noChangeAspect="1"/>
          </p:cNvPicPr>
          <p:nvPr/>
        </p:nvPicPr>
        <p:blipFill>
          <a:blip r:embed="rId2"/>
          <a:stretch>
            <a:fillRect/>
          </a:stretch>
        </p:blipFill>
        <p:spPr>
          <a:xfrm>
            <a:off x="1024128" y="2478448"/>
            <a:ext cx="5680664" cy="2211997"/>
          </a:xfrm>
          <a:prstGeom prst="rect">
            <a:avLst/>
          </a:prstGeom>
        </p:spPr>
      </p:pic>
      <p:sp>
        <p:nvSpPr>
          <p:cNvPr id="5" name="TextBox 4"/>
          <p:cNvSpPr txBox="1"/>
          <p:nvPr/>
        </p:nvSpPr>
        <p:spPr>
          <a:xfrm>
            <a:off x="1024128" y="1869388"/>
            <a:ext cx="4772525" cy="430887"/>
          </a:xfrm>
          <a:prstGeom prst="rect">
            <a:avLst/>
          </a:prstGeom>
          <a:noFill/>
        </p:spPr>
        <p:txBody>
          <a:bodyPr wrap="none" rtlCol="0">
            <a:spAutoFit/>
          </a:bodyPr>
          <a:lstStyle/>
          <a:p>
            <a:r>
              <a:rPr lang="en-GB" sz="2200" dirty="0" smtClean="0"/>
              <a:t>Using a For Loop to iterate through a List</a:t>
            </a:r>
            <a:endParaRPr lang="en-GB" sz="2200" dirty="0"/>
          </a:p>
        </p:txBody>
      </p:sp>
      <p:sp>
        <p:nvSpPr>
          <p:cNvPr id="6" name="TextBox 5"/>
          <p:cNvSpPr txBox="1"/>
          <p:nvPr/>
        </p:nvSpPr>
        <p:spPr>
          <a:xfrm>
            <a:off x="1024128" y="5084061"/>
            <a:ext cx="6100388" cy="430887"/>
          </a:xfrm>
          <a:prstGeom prst="rect">
            <a:avLst/>
          </a:prstGeom>
          <a:noFill/>
        </p:spPr>
        <p:txBody>
          <a:bodyPr wrap="none" rtlCol="0">
            <a:spAutoFit/>
          </a:bodyPr>
          <a:lstStyle/>
          <a:p>
            <a:r>
              <a:rPr lang="en-GB" sz="2200" dirty="0" smtClean="0">
                <a:solidFill>
                  <a:srgbClr val="FF0000"/>
                </a:solidFill>
              </a:rPr>
              <a:t>Task!</a:t>
            </a:r>
            <a:r>
              <a:rPr lang="en-GB" sz="2200" dirty="0" smtClean="0"/>
              <a:t>:</a:t>
            </a:r>
            <a:r>
              <a:rPr lang="en-GB" sz="2200" dirty="0" smtClean="0">
                <a:solidFill>
                  <a:srgbClr val="FF0000"/>
                </a:solidFill>
              </a:rPr>
              <a:t> </a:t>
            </a:r>
            <a:r>
              <a:rPr lang="en-GB" sz="2200" dirty="0" smtClean="0"/>
              <a:t>Create a list of expenses and display the total</a:t>
            </a:r>
            <a:endParaRPr lang="en-GB" sz="2200" dirty="0"/>
          </a:p>
        </p:txBody>
      </p:sp>
      <p:pic>
        <p:nvPicPr>
          <p:cNvPr id="7" name="Picture 6"/>
          <p:cNvPicPr>
            <a:picLocks noChangeAspect="1"/>
          </p:cNvPicPr>
          <p:nvPr/>
        </p:nvPicPr>
        <p:blipFill>
          <a:blip r:embed="rId3"/>
          <a:stretch>
            <a:fillRect/>
          </a:stretch>
        </p:blipFill>
        <p:spPr>
          <a:xfrm>
            <a:off x="7437628" y="2680579"/>
            <a:ext cx="3667637" cy="1324160"/>
          </a:xfrm>
          <a:prstGeom prst="rect">
            <a:avLst/>
          </a:prstGeom>
        </p:spPr>
      </p:pic>
      <p:sp>
        <p:nvSpPr>
          <p:cNvPr id="8" name="TextBox 7"/>
          <p:cNvSpPr txBox="1"/>
          <p:nvPr/>
        </p:nvSpPr>
        <p:spPr>
          <a:xfrm>
            <a:off x="7387981" y="1871491"/>
            <a:ext cx="3766929" cy="646331"/>
          </a:xfrm>
          <a:prstGeom prst="rect">
            <a:avLst/>
          </a:prstGeom>
          <a:noFill/>
        </p:spPr>
        <p:txBody>
          <a:bodyPr wrap="none" rtlCol="0">
            <a:spAutoFit/>
          </a:bodyPr>
          <a:lstStyle/>
          <a:p>
            <a:r>
              <a:rPr lang="en-GB" dirty="0" smtClean="0"/>
              <a:t>Calculating expenses using sum method</a:t>
            </a:r>
          </a:p>
          <a:p>
            <a:r>
              <a:rPr lang="en-GB" dirty="0" smtClean="0"/>
              <a:t>Print method with more arguments </a:t>
            </a:r>
            <a:endParaRPr lang="en-GB" dirty="0"/>
          </a:p>
        </p:txBody>
      </p:sp>
    </p:spTree>
    <p:extLst>
      <p:ext uri="{BB962C8B-B14F-4D97-AF65-F5344CB8AC3E}">
        <p14:creationId xmlns:p14="http://schemas.microsoft.com/office/powerpoint/2010/main" val="2382632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Loops with range</a:t>
            </a:r>
            <a:endParaRPr lang="en-GB" dirty="0"/>
          </a:p>
        </p:txBody>
      </p:sp>
      <p:pic>
        <p:nvPicPr>
          <p:cNvPr id="7" name="Picture 6"/>
          <p:cNvPicPr>
            <a:picLocks noChangeAspect="1"/>
          </p:cNvPicPr>
          <p:nvPr/>
        </p:nvPicPr>
        <p:blipFill>
          <a:blip r:embed="rId2"/>
          <a:stretch>
            <a:fillRect/>
          </a:stretch>
        </p:blipFill>
        <p:spPr>
          <a:xfrm>
            <a:off x="1024128" y="2106526"/>
            <a:ext cx="5160772" cy="2590639"/>
          </a:xfrm>
          <a:prstGeom prst="rect">
            <a:avLst/>
          </a:prstGeom>
        </p:spPr>
      </p:pic>
      <p:pic>
        <p:nvPicPr>
          <p:cNvPr id="8" name="Picture 7"/>
          <p:cNvPicPr>
            <a:picLocks noChangeAspect="1"/>
          </p:cNvPicPr>
          <p:nvPr/>
        </p:nvPicPr>
        <p:blipFill>
          <a:blip r:embed="rId3"/>
          <a:stretch>
            <a:fillRect/>
          </a:stretch>
        </p:blipFill>
        <p:spPr>
          <a:xfrm>
            <a:off x="1053275" y="5472020"/>
            <a:ext cx="2572109" cy="695422"/>
          </a:xfrm>
          <a:prstGeom prst="rect">
            <a:avLst/>
          </a:prstGeom>
        </p:spPr>
      </p:pic>
      <p:sp>
        <p:nvSpPr>
          <p:cNvPr id="9" name="TextBox 8"/>
          <p:cNvSpPr txBox="1"/>
          <p:nvPr/>
        </p:nvSpPr>
        <p:spPr>
          <a:xfrm>
            <a:off x="951675" y="5016131"/>
            <a:ext cx="4853252" cy="369332"/>
          </a:xfrm>
          <a:prstGeom prst="rect">
            <a:avLst/>
          </a:prstGeom>
          <a:noFill/>
        </p:spPr>
        <p:txBody>
          <a:bodyPr wrap="none" rtlCol="0">
            <a:spAutoFit/>
          </a:bodyPr>
          <a:lstStyle/>
          <a:p>
            <a:r>
              <a:rPr lang="en-GB" dirty="0" smtClean="0"/>
              <a:t>A for loop with the sequence generated by range()</a:t>
            </a:r>
            <a:endParaRPr lang="en-GB" dirty="0"/>
          </a:p>
        </p:txBody>
      </p:sp>
      <p:sp>
        <p:nvSpPr>
          <p:cNvPr id="11" name="TextBox 10"/>
          <p:cNvSpPr txBox="1"/>
          <p:nvPr/>
        </p:nvSpPr>
        <p:spPr>
          <a:xfrm>
            <a:off x="6372045" y="2106446"/>
            <a:ext cx="5421099" cy="646331"/>
          </a:xfrm>
          <a:prstGeom prst="rect">
            <a:avLst/>
          </a:prstGeom>
          <a:noFill/>
        </p:spPr>
        <p:txBody>
          <a:bodyPr wrap="none" rtlCol="0">
            <a:spAutoFit/>
          </a:bodyPr>
          <a:lstStyle/>
          <a:p>
            <a:r>
              <a:rPr lang="en-GB" dirty="0" smtClean="0">
                <a:solidFill>
                  <a:srgbClr val="FF0000"/>
                </a:solidFill>
              </a:rPr>
              <a:t>Task!</a:t>
            </a:r>
            <a:r>
              <a:rPr lang="en-GB" dirty="0" smtClean="0"/>
              <a:t>: Update the expenses program to allow the user to </a:t>
            </a:r>
          </a:p>
          <a:p>
            <a:r>
              <a:rPr lang="en-GB" dirty="0" smtClean="0"/>
              <a:t>enter 7 expenses  </a:t>
            </a:r>
            <a:endParaRPr lang="en-GB" dirty="0"/>
          </a:p>
        </p:txBody>
      </p:sp>
      <p:sp>
        <p:nvSpPr>
          <p:cNvPr id="12" name="TextBox 11"/>
          <p:cNvSpPr txBox="1"/>
          <p:nvPr/>
        </p:nvSpPr>
        <p:spPr>
          <a:xfrm>
            <a:off x="6422845" y="2906546"/>
            <a:ext cx="5421099" cy="646331"/>
          </a:xfrm>
          <a:prstGeom prst="rect">
            <a:avLst/>
          </a:prstGeom>
          <a:noFill/>
        </p:spPr>
        <p:txBody>
          <a:bodyPr wrap="none" rtlCol="0">
            <a:spAutoFit/>
          </a:bodyPr>
          <a:lstStyle/>
          <a:p>
            <a:r>
              <a:rPr lang="en-GB" dirty="0" smtClean="0">
                <a:solidFill>
                  <a:srgbClr val="FF0000"/>
                </a:solidFill>
              </a:rPr>
              <a:t>Task!</a:t>
            </a:r>
            <a:r>
              <a:rPr lang="en-GB" dirty="0" smtClean="0"/>
              <a:t>: Update the expenses program to allow the user to </a:t>
            </a:r>
          </a:p>
          <a:p>
            <a:r>
              <a:rPr lang="en-GB" dirty="0" smtClean="0"/>
              <a:t>enter the number of expenses they would like to add  </a:t>
            </a:r>
            <a:endParaRPr lang="en-GB" dirty="0"/>
          </a:p>
        </p:txBody>
      </p:sp>
    </p:spTree>
    <p:extLst>
      <p:ext uri="{BB962C8B-B14F-4D97-AF65-F5344CB8AC3E}">
        <p14:creationId xmlns:p14="http://schemas.microsoft.com/office/powerpoint/2010/main" val="3784854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While loop, continue, break</a:t>
            </a:r>
            <a:endParaRPr lang="en-GB" dirty="0"/>
          </a:p>
        </p:txBody>
      </p:sp>
      <p:pic>
        <p:nvPicPr>
          <p:cNvPr id="3" name="Picture 2"/>
          <p:cNvPicPr>
            <a:picLocks noChangeAspect="1"/>
          </p:cNvPicPr>
          <p:nvPr/>
        </p:nvPicPr>
        <p:blipFill>
          <a:blip r:embed="rId2"/>
          <a:stretch>
            <a:fillRect/>
          </a:stretch>
        </p:blipFill>
        <p:spPr>
          <a:xfrm>
            <a:off x="909828" y="2076373"/>
            <a:ext cx="2849372" cy="2105268"/>
          </a:xfrm>
          <a:prstGeom prst="rect">
            <a:avLst/>
          </a:prstGeom>
        </p:spPr>
      </p:pic>
      <p:sp>
        <p:nvSpPr>
          <p:cNvPr id="5" name="TextBox 4"/>
          <p:cNvSpPr txBox="1"/>
          <p:nvPr/>
        </p:nvSpPr>
        <p:spPr>
          <a:xfrm>
            <a:off x="1024128" y="1768332"/>
            <a:ext cx="3510576" cy="430887"/>
          </a:xfrm>
          <a:prstGeom prst="rect">
            <a:avLst/>
          </a:prstGeom>
          <a:noFill/>
        </p:spPr>
        <p:txBody>
          <a:bodyPr wrap="none" rtlCol="0">
            <a:spAutoFit/>
          </a:bodyPr>
          <a:lstStyle/>
          <a:p>
            <a:r>
              <a:rPr lang="en-GB" sz="2200" dirty="0" smtClean="0"/>
              <a:t>Iterates while </a:t>
            </a:r>
            <a:r>
              <a:rPr lang="en-GB" sz="2200" dirty="0" smtClean="0">
                <a:solidFill>
                  <a:srgbClr val="0070C0"/>
                </a:solidFill>
              </a:rPr>
              <a:t>condition</a:t>
            </a:r>
            <a:r>
              <a:rPr lang="en-GB" sz="2200" dirty="0" smtClean="0"/>
              <a:t> is true</a:t>
            </a:r>
            <a:endParaRPr lang="en-GB" sz="2200" dirty="0"/>
          </a:p>
        </p:txBody>
      </p:sp>
      <p:pic>
        <p:nvPicPr>
          <p:cNvPr id="6" name="Picture 5"/>
          <p:cNvPicPr>
            <a:picLocks noChangeAspect="1"/>
          </p:cNvPicPr>
          <p:nvPr/>
        </p:nvPicPr>
        <p:blipFill>
          <a:blip r:embed="rId3"/>
          <a:stretch>
            <a:fillRect/>
          </a:stretch>
        </p:blipFill>
        <p:spPr>
          <a:xfrm>
            <a:off x="909828" y="4683142"/>
            <a:ext cx="2887472" cy="2210165"/>
          </a:xfrm>
          <a:prstGeom prst="rect">
            <a:avLst/>
          </a:prstGeom>
        </p:spPr>
      </p:pic>
      <p:sp>
        <p:nvSpPr>
          <p:cNvPr id="7" name="TextBox 6"/>
          <p:cNvSpPr txBox="1"/>
          <p:nvPr/>
        </p:nvSpPr>
        <p:spPr>
          <a:xfrm>
            <a:off x="1024128" y="4216948"/>
            <a:ext cx="3578672" cy="430887"/>
          </a:xfrm>
          <a:prstGeom prst="rect">
            <a:avLst/>
          </a:prstGeom>
          <a:noFill/>
        </p:spPr>
        <p:txBody>
          <a:bodyPr wrap="none" rtlCol="0">
            <a:spAutoFit/>
          </a:bodyPr>
          <a:lstStyle/>
          <a:p>
            <a:r>
              <a:rPr lang="en-GB" sz="2200" dirty="0">
                <a:solidFill>
                  <a:srgbClr val="0070C0"/>
                </a:solidFill>
              </a:rPr>
              <a:t>c</a:t>
            </a:r>
            <a:r>
              <a:rPr lang="en-GB" sz="2200" dirty="0" smtClean="0">
                <a:solidFill>
                  <a:srgbClr val="0070C0"/>
                </a:solidFill>
              </a:rPr>
              <a:t>ontinue</a:t>
            </a:r>
            <a:r>
              <a:rPr lang="en-GB" sz="2200" dirty="0" smtClean="0"/>
              <a:t> stops current iteration</a:t>
            </a:r>
            <a:endParaRPr lang="en-GB" sz="2200" dirty="0"/>
          </a:p>
        </p:txBody>
      </p:sp>
      <p:pic>
        <p:nvPicPr>
          <p:cNvPr id="8" name="Picture 7"/>
          <p:cNvPicPr>
            <a:picLocks noChangeAspect="1"/>
          </p:cNvPicPr>
          <p:nvPr/>
        </p:nvPicPr>
        <p:blipFill>
          <a:blip r:embed="rId4"/>
          <a:stretch>
            <a:fillRect/>
          </a:stretch>
        </p:blipFill>
        <p:spPr>
          <a:xfrm>
            <a:off x="5667267" y="2199219"/>
            <a:ext cx="3197333" cy="2565762"/>
          </a:xfrm>
          <a:prstGeom prst="rect">
            <a:avLst/>
          </a:prstGeom>
        </p:spPr>
      </p:pic>
      <p:sp>
        <p:nvSpPr>
          <p:cNvPr id="9" name="TextBox 8"/>
          <p:cNvSpPr txBox="1"/>
          <p:nvPr/>
        </p:nvSpPr>
        <p:spPr>
          <a:xfrm>
            <a:off x="5784373" y="1768332"/>
            <a:ext cx="2439707" cy="430887"/>
          </a:xfrm>
          <a:prstGeom prst="rect">
            <a:avLst/>
          </a:prstGeom>
          <a:noFill/>
        </p:spPr>
        <p:txBody>
          <a:bodyPr wrap="none" rtlCol="0">
            <a:spAutoFit/>
          </a:bodyPr>
          <a:lstStyle/>
          <a:p>
            <a:r>
              <a:rPr lang="en-GB" sz="2200" dirty="0">
                <a:solidFill>
                  <a:srgbClr val="0070C0"/>
                </a:solidFill>
              </a:rPr>
              <a:t>b</a:t>
            </a:r>
            <a:r>
              <a:rPr lang="en-GB" sz="2200" dirty="0" smtClean="0">
                <a:solidFill>
                  <a:srgbClr val="0070C0"/>
                </a:solidFill>
              </a:rPr>
              <a:t>reak</a:t>
            </a:r>
            <a:r>
              <a:rPr lang="en-GB" sz="2200" dirty="0" smtClean="0"/>
              <a:t> exits the loop</a:t>
            </a:r>
            <a:endParaRPr lang="en-GB" sz="2200" dirty="0"/>
          </a:p>
        </p:txBody>
      </p:sp>
    </p:spTree>
    <p:extLst>
      <p:ext uri="{BB962C8B-B14F-4D97-AF65-F5344CB8AC3E}">
        <p14:creationId xmlns:p14="http://schemas.microsoft.com/office/powerpoint/2010/main" val="291542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 </a:t>
            </a:r>
            <a:endParaRPr lang="en-GB" dirty="0"/>
          </a:p>
        </p:txBody>
      </p:sp>
      <p:sp>
        <p:nvSpPr>
          <p:cNvPr id="3" name="Content Placeholder 2"/>
          <p:cNvSpPr>
            <a:spLocks noGrp="1"/>
          </p:cNvSpPr>
          <p:nvPr>
            <p:ph sz="half" idx="1"/>
          </p:nvPr>
        </p:nvSpPr>
        <p:spPr/>
        <p:txBody>
          <a:bodyPr>
            <a:normAutofit lnSpcReduction="10000"/>
          </a:bodyPr>
          <a:lstStyle/>
          <a:p>
            <a:r>
              <a:rPr lang="en-GB" dirty="0" smtClean="0">
                <a:solidFill>
                  <a:srgbClr val="FF0000"/>
                </a:solidFill>
              </a:rPr>
              <a:t>Task!</a:t>
            </a:r>
            <a:r>
              <a:rPr lang="en-GB" dirty="0" smtClean="0"/>
              <a:t>: Write a program that flips a coin 100 times and then tells you the number of heads and tails.</a:t>
            </a:r>
          </a:p>
          <a:p>
            <a:r>
              <a:rPr lang="en-GB" dirty="0" smtClean="0">
                <a:solidFill>
                  <a:srgbClr val="FF0000"/>
                </a:solidFill>
              </a:rPr>
              <a:t>Task!</a:t>
            </a:r>
            <a:r>
              <a:rPr lang="en-GB" dirty="0" smtClean="0"/>
              <a:t>: Write a program that counts for the user. Let the user enter the starting number, the ending number, and the amount by which to count.</a:t>
            </a:r>
          </a:p>
          <a:p>
            <a:r>
              <a:rPr lang="en-GB" dirty="0" smtClean="0">
                <a:solidFill>
                  <a:srgbClr val="FF0000"/>
                </a:solidFill>
              </a:rPr>
              <a:t>Task!</a:t>
            </a:r>
            <a:r>
              <a:rPr lang="en-GB" dirty="0" smtClean="0"/>
              <a:t>: Create a Guess My Number game. The pseudocode is as follows:</a:t>
            </a:r>
          </a:p>
          <a:p>
            <a:pPr lvl="1"/>
            <a:r>
              <a:rPr lang="en-GB" dirty="0"/>
              <a:t>p</a:t>
            </a:r>
            <a:r>
              <a:rPr lang="en-GB" dirty="0" smtClean="0"/>
              <a:t>ick a number at random</a:t>
            </a:r>
            <a:endParaRPr lang="en-GB" dirty="0"/>
          </a:p>
          <a:p>
            <a:pPr lvl="1"/>
            <a:r>
              <a:rPr lang="en-GB" dirty="0"/>
              <a:t>w</a:t>
            </a:r>
            <a:r>
              <a:rPr lang="en-GB" dirty="0" smtClean="0"/>
              <a:t>hile the player hasn’t guessed the number</a:t>
            </a:r>
          </a:p>
          <a:p>
            <a:pPr lvl="1"/>
            <a:r>
              <a:rPr lang="en-GB" dirty="0" smtClean="0"/>
              <a:t>    let the player guess</a:t>
            </a:r>
          </a:p>
          <a:p>
            <a:pPr lvl="1"/>
            <a:r>
              <a:rPr lang="en-GB" dirty="0"/>
              <a:t>c</a:t>
            </a:r>
            <a:r>
              <a:rPr lang="en-GB" dirty="0" smtClean="0"/>
              <a:t>ongratulate the player</a:t>
            </a:r>
          </a:p>
        </p:txBody>
      </p:sp>
      <p:sp>
        <p:nvSpPr>
          <p:cNvPr id="4" name="Content Placeholder 3"/>
          <p:cNvSpPr>
            <a:spLocks noGrp="1"/>
          </p:cNvSpPr>
          <p:nvPr>
            <p:ph sz="half" idx="2"/>
          </p:nvPr>
        </p:nvSpPr>
        <p:spPr/>
        <p:txBody>
          <a:bodyPr>
            <a:normAutofit lnSpcReduction="10000"/>
          </a:bodyPr>
          <a:lstStyle/>
          <a:p>
            <a:r>
              <a:rPr lang="en-GB" dirty="0" smtClean="0">
                <a:solidFill>
                  <a:srgbClr val="FF0000"/>
                </a:solidFill>
              </a:rPr>
              <a:t>Task!</a:t>
            </a:r>
            <a:r>
              <a:rPr lang="en-GB" dirty="0" smtClean="0"/>
              <a:t>: Modify the Guess My Number Game so that the player has a limited number of guesses. If the player fails to guess in time, the program should display an appropriate message.</a:t>
            </a:r>
          </a:p>
          <a:p>
            <a:r>
              <a:rPr lang="en-GB" dirty="0" smtClean="0">
                <a:solidFill>
                  <a:srgbClr val="FF0000"/>
                </a:solidFill>
              </a:rPr>
              <a:t>Task!</a:t>
            </a:r>
            <a:r>
              <a:rPr lang="en-GB" dirty="0" smtClean="0"/>
              <a:t>: Write a program where the player and computer trade places in the Guess My Number game. The player picks a random number between 1 and 100 that the computer has to guess. </a:t>
            </a:r>
            <a:endParaRPr lang="en-GB" dirty="0"/>
          </a:p>
        </p:txBody>
      </p:sp>
    </p:spTree>
    <p:extLst>
      <p:ext uri="{BB962C8B-B14F-4D97-AF65-F5344CB8AC3E}">
        <p14:creationId xmlns:p14="http://schemas.microsoft.com/office/powerpoint/2010/main" val="97591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 up your computer </a:t>
            </a:r>
            <a:endParaRPr lang="en-GB" dirty="0"/>
          </a:p>
        </p:txBody>
      </p:sp>
      <p:sp>
        <p:nvSpPr>
          <p:cNvPr id="3" name="Content Placeholder 2"/>
          <p:cNvSpPr>
            <a:spLocks noGrp="1"/>
          </p:cNvSpPr>
          <p:nvPr>
            <p:ph sz="half" idx="1"/>
          </p:nvPr>
        </p:nvSpPr>
        <p:spPr/>
        <p:txBody>
          <a:bodyPr/>
          <a:lstStyle/>
          <a:p>
            <a:r>
              <a:rPr lang="en-GB" sz="2400" dirty="0" smtClean="0"/>
              <a:t>Install Python</a:t>
            </a:r>
          </a:p>
          <a:p>
            <a:r>
              <a:rPr lang="en-GB" dirty="0" smtClean="0"/>
              <a:t>From command prompt </a:t>
            </a:r>
            <a:r>
              <a:rPr lang="en-GB" dirty="0" smtClean="0">
                <a:solidFill>
                  <a:srgbClr val="00B0F0"/>
                </a:solidFill>
              </a:rPr>
              <a:t>python --version</a:t>
            </a:r>
          </a:p>
          <a:p>
            <a:r>
              <a:rPr lang="en-GB" dirty="0" smtClean="0">
                <a:solidFill>
                  <a:srgbClr val="000000"/>
                </a:solidFill>
              </a:rPr>
              <a:t>Download and install latest version </a:t>
            </a:r>
            <a:r>
              <a:rPr lang="en-GB" dirty="0">
                <a:solidFill>
                  <a:srgbClr val="000000"/>
                </a:solidFill>
              </a:rPr>
              <a:t>from </a:t>
            </a:r>
            <a:r>
              <a:rPr lang="en-GB" dirty="0">
                <a:solidFill>
                  <a:srgbClr val="00B0F0"/>
                </a:solidFill>
                <a:hlinkClick r:id="rId2"/>
              </a:rPr>
              <a:t>https</a:t>
            </a:r>
            <a:r>
              <a:rPr lang="en-GB" dirty="0" smtClean="0">
                <a:solidFill>
                  <a:srgbClr val="00B0F0"/>
                </a:solidFill>
                <a:hlinkClick r:id="rId2"/>
              </a:rPr>
              <a:t>://python.org/</a:t>
            </a:r>
            <a:endParaRPr lang="en-GB" dirty="0" smtClean="0">
              <a:solidFill>
                <a:srgbClr val="00B0F0"/>
              </a:solidFill>
            </a:endParaRPr>
          </a:p>
          <a:p>
            <a:endParaRPr lang="en-GB" dirty="0">
              <a:solidFill>
                <a:srgbClr val="00B0F0"/>
              </a:solidFill>
            </a:endParaRPr>
          </a:p>
        </p:txBody>
      </p:sp>
      <p:sp>
        <p:nvSpPr>
          <p:cNvPr id="4" name="Content Placeholder 3"/>
          <p:cNvSpPr>
            <a:spLocks noGrp="1"/>
          </p:cNvSpPr>
          <p:nvPr>
            <p:ph sz="half" idx="2"/>
          </p:nvPr>
        </p:nvSpPr>
        <p:spPr/>
        <p:txBody>
          <a:bodyPr>
            <a:normAutofit/>
          </a:bodyPr>
          <a:lstStyle/>
          <a:p>
            <a:r>
              <a:rPr lang="en-GB" sz="2400" dirty="0" smtClean="0"/>
              <a:t>Install IDE (Integrated Development Environment)</a:t>
            </a:r>
          </a:p>
          <a:p>
            <a:r>
              <a:rPr lang="en-GB" dirty="0" smtClean="0"/>
              <a:t>Download and install Visual Studio Code from </a:t>
            </a:r>
            <a:r>
              <a:rPr lang="en-GB" dirty="0">
                <a:solidFill>
                  <a:srgbClr val="00B0F0"/>
                </a:solidFill>
                <a:hlinkClick r:id="rId3"/>
              </a:rPr>
              <a:t>https://code.visualstudio.com</a:t>
            </a:r>
            <a:r>
              <a:rPr lang="en-GB" dirty="0" smtClean="0">
                <a:solidFill>
                  <a:srgbClr val="00B0F0"/>
                </a:solidFill>
                <a:hlinkClick r:id="rId3"/>
              </a:rPr>
              <a:t>/</a:t>
            </a:r>
            <a:endParaRPr lang="en-GB" dirty="0">
              <a:solidFill>
                <a:srgbClr val="00B0F0"/>
              </a:solidFill>
            </a:endParaRPr>
          </a:p>
          <a:p>
            <a:r>
              <a:rPr lang="en-GB" dirty="0" smtClean="0">
                <a:solidFill>
                  <a:srgbClr val="000000"/>
                </a:solidFill>
              </a:rPr>
              <a:t>Install Python Extension</a:t>
            </a:r>
          </a:p>
          <a:p>
            <a:r>
              <a:rPr lang="en-GB" dirty="0" smtClean="0">
                <a:solidFill>
                  <a:srgbClr val="000000"/>
                </a:solidFill>
              </a:rPr>
              <a:t>Select Python Interpreter</a:t>
            </a:r>
          </a:p>
          <a:p>
            <a:endParaRPr lang="en-GB" dirty="0">
              <a:solidFill>
                <a:srgbClr val="00B0F0"/>
              </a:solidFill>
            </a:endParaRPr>
          </a:p>
        </p:txBody>
      </p:sp>
    </p:spTree>
    <p:extLst>
      <p:ext uri="{BB962C8B-B14F-4D97-AF65-F5344CB8AC3E}">
        <p14:creationId xmlns:p14="http://schemas.microsoft.com/office/powerpoint/2010/main" val="206863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4</a:t>
            </a:r>
            <a:r>
              <a:rPr lang="en-US" dirty="0" smtClean="0">
                <a:solidFill>
                  <a:srgbClr val="FFFFFF"/>
                </a:solidFill>
              </a:rPr>
              <a:t>. Dictionaries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5076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841" y="344885"/>
            <a:ext cx="9720072" cy="1499616"/>
          </a:xfrm>
        </p:spPr>
        <p:txBody>
          <a:bodyPr/>
          <a:lstStyle/>
          <a:p>
            <a:r>
              <a:rPr lang="en-GB" dirty="0" smtClean="0"/>
              <a:t>Dictionaries</a:t>
            </a:r>
            <a:endParaRPr lang="en-GB" dirty="0"/>
          </a:p>
        </p:txBody>
      </p:sp>
      <p:pic>
        <p:nvPicPr>
          <p:cNvPr id="3" name="Picture 2"/>
          <p:cNvPicPr>
            <a:picLocks noChangeAspect="1"/>
          </p:cNvPicPr>
          <p:nvPr/>
        </p:nvPicPr>
        <p:blipFill>
          <a:blip r:embed="rId2"/>
          <a:stretch>
            <a:fillRect/>
          </a:stretch>
        </p:blipFill>
        <p:spPr>
          <a:xfrm>
            <a:off x="1063841" y="1626138"/>
            <a:ext cx="4529958" cy="1683067"/>
          </a:xfrm>
          <a:prstGeom prst="rect">
            <a:avLst/>
          </a:prstGeom>
        </p:spPr>
      </p:pic>
      <p:sp>
        <p:nvSpPr>
          <p:cNvPr id="4" name="TextBox 3"/>
          <p:cNvSpPr txBox="1"/>
          <p:nvPr/>
        </p:nvSpPr>
        <p:spPr>
          <a:xfrm>
            <a:off x="5826341" y="1457564"/>
            <a:ext cx="4529958" cy="430887"/>
          </a:xfrm>
          <a:prstGeom prst="rect">
            <a:avLst/>
          </a:prstGeom>
          <a:noFill/>
        </p:spPr>
        <p:txBody>
          <a:bodyPr wrap="none" rtlCol="0">
            <a:spAutoFit/>
          </a:bodyPr>
          <a:lstStyle/>
          <a:p>
            <a:r>
              <a:rPr lang="en-GB" sz="2200" dirty="0" smtClean="0"/>
              <a:t>Each item is known as a key-value pair</a:t>
            </a:r>
            <a:endParaRPr lang="en-GB" sz="2200" dirty="0"/>
          </a:p>
        </p:txBody>
      </p:sp>
      <p:pic>
        <p:nvPicPr>
          <p:cNvPr id="5" name="Picture 4"/>
          <p:cNvPicPr>
            <a:picLocks noChangeAspect="1"/>
          </p:cNvPicPr>
          <p:nvPr/>
        </p:nvPicPr>
        <p:blipFill>
          <a:blip r:embed="rId3"/>
          <a:stretch>
            <a:fillRect/>
          </a:stretch>
        </p:blipFill>
        <p:spPr>
          <a:xfrm>
            <a:off x="5826341" y="2057025"/>
            <a:ext cx="5974232" cy="995705"/>
          </a:xfrm>
          <a:prstGeom prst="rect">
            <a:avLst/>
          </a:prstGeom>
        </p:spPr>
      </p:pic>
      <p:pic>
        <p:nvPicPr>
          <p:cNvPr id="8" name="Picture 7"/>
          <p:cNvPicPr>
            <a:picLocks noChangeAspect="1"/>
          </p:cNvPicPr>
          <p:nvPr/>
        </p:nvPicPr>
        <p:blipFill>
          <a:blip r:embed="rId4"/>
          <a:stretch>
            <a:fillRect/>
          </a:stretch>
        </p:blipFill>
        <p:spPr>
          <a:xfrm>
            <a:off x="1063841" y="3477779"/>
            <a:ext cx="6162459" cy="3258928"/>
          </a:xfrm>
          <a:prstGeom prst="rect">
            <a:avLst/>
          </a:prstGeom>
        </p:spPr>
      </p:pic>
    </p:spTree>
    <p:extLst>
      <p:ext uri="{BB962C8B-B14F-4D97-AF65-F5344CB8AC3E}">
        <p14:creationId xmlns:p14="http://schemas.microsoft.com/office/powerpoint/2010/main" val="96687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4128" y="3690395"/>
            <a:ext cx="7859222" cy="933580"/>
          </a:xfrm>
          <a:prstGeom prst="rect">
            <a:avLst/>
          </a:prstGeom>
        </p:spPr>
      </p:pic>
      <p:pic>
        <p:nvPicPr>
          <p:cNvPr id="5" name="Picture 4"/>
          <p:cNvPicPr>
            <a:picLocks noChangeAspect="1"/>
          </p:cNvPicPr>
          <p:nvPr/>
        </p:nvPicPr>
        <p:blipFill>
          <a:blip r:embed="rId3"/>
          <a:stretch>
            <a:fillRect/>
          </a:stretch>
        </p:blipFill>
        <p:spPr>
          <a:xfrm>
            <a:off x="1024128" y="4757608"/>
            <a:ext cx="8078327" cy="762106"/>
          </a:xfrm>
          <a:prstGeom prst="rect">
            <a:avLst/>
          </a:prstGeom>
        </p:spPr>
      </p:pic>
      <p:pic>
        <p:nvPicPr>
          <p:cNvPr id="6" name="Picture 5"/>
          <p:cNvPicPr>
            <a:picLocks noChangeAspect="1"/>
          </p:cNvPicPr>
          <p:nvPr/>
        </p:nvPicPr>
        <p:blipFill>
          <a:blip r:embed="rId4"/>
          <a:stretch>
            <a:fillRect/>
          </a:stretch>
        </p:blipFill>
        <p:spPr>
          <a:xfrm>
            <a:off x="1024128" y="524889"/>
            <a:ext cx="8268854" cy="2200582"/>
          </a:xfrm>
          <a:prstGeom prst="rect">
            <a:avLst/>
          </a:prstGeom>
        </p:spPr>
      </p:pic>
      <p:pic>
        <p:nvPicPr>
          <p:cNvPr id="7" name="Picture 6"/>
          <p:cNvPicPr>
            <a:picLocks noChangeAspect="1"/>
          </p:cNvPicPr>
          <p:nvPr/>
        </p:nvPicPr>
        <p:blipFill>
          <a:blip r:embed="rId5"/>
          <a:stretch>
            <a:fillRect/>
          </a:stretch>
        </p:blipFill>
        <p:spPr>
          <a:xfrm>
            <a:off x="1024128" y="2851338"/>
            <a:ext cx="7983064" cy="704948"/>
          </a:xfrm>
          <a:prstGeom prst="rect">
            <a:avLst/>
          </a:prstGeom>
        </p:spPr>
      </p:pic>
      <p:sp>
        <p:nvSpPr>
          <p:cNvPr id="8" name="TextBox 7"/>
          <p:cNvSpPr txBox="1"/>
          <p:nvPr/>
        </p:nvSpPr>
        <p:spPr>
          <a:xfrm>
            <a:off x="927100" y="5735439"/>
            <a:ext cx="5485541" cy="369332"/>
          </a:xfrm>
          <a:prstGeom prst="rect">
            <a:avLst/>
          </a:prstGeom>
          <a:noFill/>
        </p:spPr>
        <p:txBody>
          <a:bodyPr wrap="none" rtlCol="0">
            <a:spAutoFit/>
          </a:bodyPr>
          <a:lstStyle/>
          <a:p>
            <a:r>
              <a:rPr lang="en-GB" dirty="0" smtClean="0"/>
              <a:t>The </a:t>
            </a:r>
            <a:r>
              <a:rPr lang="en-GB" dirty="0" smtClean="0">
                <a:solidFill>
                  <a:srgbClr val="0070C0"/>
                </a:solidFill>
              </a:rPr>
              <a:t>get</a:t>
            </a:r>
            <a:r>
              <a:rPr lang="en-GB" dirty="0" smtClean="0"/>
              <a:t> keyword will return </a:t>
            </a:r>
            <a:r>
              <a:rPr lang="en-GB" dirty="0" smtClean="0">
                <a:solidFill>
                  <a:srgbClr val="0070C0"/>
                </a:solidFill>
              </a:rPr>
              <a:t>None</a:t>
            </a:r>
            <a:r>
              <a:rPr lang="en-GB" dirty="0" smtClean="0"/>
              <a:t> if the key does not exist</a:t>
            </a:r>
            <a:endParaRPr lang="en-GB" dirty="0"/>
          </a:p>
        </p:txBody>
      </p:sp>
      <p:sp>
        <p:nvSpPr>
          <p:cNvPr id="9" name="TextBox 8"/>
          <p:cNvSpPr txBox="1"/>
          <p:nvPr/>
        </p:nvSpPr>
        <p:spPr>
          <a:xfrm>
            <a:off x="927100" y="6230638"/>
            <a:ext cx="9372053" cy="369332"/>
          </a:xfrm>
          <a:prstGeom prst="rect">
            <a:avLst/>
          </a:prstGeom>
          <a:noFill/>
        </p:spPr>
        <p:txBody>
          <a:bodyPr wrap="none" rtlCol="0">
            <a:spAutoFit/>
          </a:bodyPr>
          <a:lstStyle/>
          <a:p>
            <a:r>
              <a:rPr lang="en-GB" dirty="0" smtClean="0">
                <a:solidFill>
                  <a:srgbClr val="FF0000"/>
                </a:solidFill>
              </a:rPr>
              <a:t>Task!</a:t>
            </a:r>
            <a:r>
              <a:rPr lang="en-GB" dirty="0" smtClean="0"/>
              <a:t>: Create a movie schedule where the user can enter the name of a movie and get the show time</a:t>
            </a:r>
            <a:endParaRPr lang="en-GB" dirty="0"/>
          </a:p>
        </p:txBody>
      </p:sp>
    </p:spTree>
    <p:extLst>
      <p:ext uri="{BB962C8B-B14F-4D97-AF65-F5344CB8AC3E}">
        <p14:creationId xmlns:p14="http://schemas.microsoft.com/office/powerpoint/2010/main" val="3013163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4129" y="530872"/>
            <a:ext cx="7649972" cy="2161421"/>
          </a:xfrm>
          <a:prstGeom prst="rect">
            <a:avLst/>
          </a:prstGeom>
        </p:spPr>
      </p:pic>
      <p:pic>
        <p:nvPicPr>
          <p:cNvPr id="4" name="Picture 3"/>
          <p:cNvPicPr>
            <a:picLocks noChangeAspect="1"/>
          </p:cNvPicPr>
          <p:nvPr/>
        </p:nvPicPr>
        <p:blipFill>
          <a:blip r:embed="rId3"/>
          <a:stretch>
            <a:fillRect/>
          </a:stretch>
        </p:blipFill>
        <p:spPr>
          <a:xfrm>
            <a:off x="1005075" y="3319530"/>
            <a:ext cx="7669026" cy="2065049"/>
          </a:xfrm>
          <a:prstGeom prst="rect">
            <a:avLst/>
          </a:prstGeom>
        </p:spPr>
      </p:pic>
      <p:sp>
        <p:nvSpPr>
          <p:cNvPr id="6" name="TextBox 5"/>
          <p:cNvSpPr txBox="1"/>
          <p:nvPr/>
        </p:nvSpPr>
        <p:spPr>
          <a:xfrm>
            <a:off x="1005075" y="99985"/>
            <a:ext cx="1366464" cy="430887"/>
          </a:xfrm>
          <a:prstGeom prst="rect">
            <a:avLst/>
          </a:prstGeom>
          <a:noFill/>
        </p:spPr>
        <p:txBody>
          <a:bodyPr wrap="none" rtlCol="0">
            <a:spAutoFit/>
          </a:bodyPr>
          <a:lstStyle/>
          <a:p>
            <a:r>
              <a:rPr lang="en-GB" sz="2200" dirty="0" smtClean="0"/>
              <a:t>List of Lists</a:t>
            </a:r>
            <a:endParaRPr lang="en-GB" sz="2200" dirty="0"/>
          </a:p>
        </p:txBody>
      </p:sp>
      <p:sp>
        <p:nvSpPr>
          <p:cNvPr id="7" name="TextBox 6"/>
          <p:cNvSpPr txBox="1"/>
          <p:nvPr/>
        </p:nvSpPr>
        <p:spPr>
          <a:xfrm>
            <a:off x="1005075" y="2843111"/>
            <a:ext cx="2159950" cy="430887"/>
          </a:xfrm>
          <a:prstGeom prst="rect">
            <a:avLst/>
          </a:prstGeom>
          <a:noFill/>
        </p:spPr>
        <p:txBody>
          <a:bodyPr wrap="none" rtlCol="0">
            <a:spAutoFit/>
          </a:bodyPr>
          <a:lstStyle/>
          <a:p>
            <a:r>
              <a:rPr lang="en-GB" sz="2200" dirty="0" smtClean="0"/>
              <a:t>Dictionary of Lists</a:t>
            </a:r>
            <a:endParaRPr lang="en-GB" sz="2200" dirty="0"/>
          </a:p>
        </p:txBody>
      </p:sp>
      <p:pic>
        <p:nvPicPr>
          <p:cNvPr id="8" name="Picture 7"/>
          <p:cNvPicPr>
            <a:picLocks noChangeAspect="1"/>
          </p:cNvPicPr>
          <p:nvPr/>
        </p:nvPicPr>
        <p:blipFill>
          <a:blip r:embed="rId4"/>
          <a:stretch>
            <a:fillRect/>
          </a:stretch>
        </p:blipFill>
        <p:spPr>
          <a:xfrm>
            <a:off x="1024129" y="5514753"/>
            <a:ext cx="7611537" cy="1152686"/>
          </a:xfrm>
          <a:prstGeom prst="rect">
            <a:avLst/>
          </a:prstGeom>
        </p:spPr>
      </p:pic>
    </p:spTree>
    <p:extLst>
      <p:ext uri="{BB962C8B-B14F-4D97-AF65-F5344CB8AC3E}">
        <p14:creationId xmlns:p14="http://schemas.microsoft.com/office/powerpoint/2010/main" val="413658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dictionaries to represent objects</a:t>
            </a:r>
            <a:endParaRPr lang="en-GB" dirty="0"/>
          </a:p>
        </p:txBody>
      </p:sp>
      <p:pic>
        <p:nvPicPr>
          <p:cNvPr id="3" name="Picture 2"/>
          <p:cNvPicPr>
            <a:picLocks noChangeAspect="1"/>
          </p:cNvPicPr>
          <p:nvPr/>
        </p:nvPicPr>
        <p:blipFill>
          <a:blip r:embed="rId2"/>
          <a:stretch>
            <a:fillRect/>
          </a:stretch>
        </p:blipFill>
        <p:spPr>
          <a:xfrm>
            <a:off x="1158251" y="1771461"/>
            <a:ext cx="8935697" cy="2705478"/>
          </a:xfrm>
          <a:prstGeom prst="rect">
            <a:avLst/>
          </a:prstGeom>
        </p:spPr>
      </p:pic>
      <p:sp>
        <p:nvSpPr>
          <p:cNvPr id="4" name="TextBox 3"/>
          <p:cNvSpPr txBox="1"/>
          <p:nvPr/>
        </p:nvSpPr>
        <p:spPr>
          <a:xfrm>
            <a:off x="1084516" y="4851400"/>
            <a:ext cx="9599295" cy="646331"/>
          </a:xfrm>
          <a:prstGeom prst="rect">
            <a:avLst/>
          </a:prstGeom>
          <a:noFill/>
        </p:spPr>
        <p:txBody>
          <a:bodyPr wrap="none" rtlCol="0">
            <a:spAutoFit/>
          </a:bodyPr>
          <a:lstStyle/>
          <a:p>
            <a:r>
              <a:rPr lang="en-GB" dirty="0" smtClean="0">
                <a:solidFill>
                  <a:srgbClr val="FF0000"/>
                </a:solidFill>
              </a:rPr>
              <a:t>Task!</a:t>
            </a:r>
            <a:r>
              <a:rPr lang="en-GB" dirty="0" smtClean="0"/>
              <a:t>: Create a contacts list. It should store the number of contacts and the students. Each student should</a:t>
            </a:r>
          </a:p>
          <a:p>
            <a:r>
              <a:rPr lang="en-GB" dirty="0" smtClean="0"/>
              <a:t>have a name and email address. Print only the email addresses out. </a:t>
            </a:r>
            <a:endParaRPr lang="en-GB" dirty="0"/>
          </a:p>
        </p:txBody>
      </p:sp>
    </p:spTree>
    <p:extLst>
      <p:ext uri="{BB962C8B-B14F-4D97-AF65-F5344CB8AC3E}">
        <p14:creationId xmlns:p14="http://schemas.microsoft.com/office/powerpoint/2010/main" val="222512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Bits and pieces</a:t>
            </a:r>
            <a:endParaRPr lang="en-GB" dirty="0"/>
          </a:p>
        </p:txBody>
      </p:sp>
      <p:sp>
        <p:nvSpPr>
          <p:cNvPr id="3" name="TextBox 2"/>
          <p:cNvSpPr txBox="1"/>
          <p:nvPr/>
        </p:nvSpPr>
        <p:spPr>
          <a:xfrm>
            <a:off x="914400" y="2273300"/>
            <a:ext cx="4045851" cy="369332"/>
          </a:xfrm>
          <a:prstGeom prst="rect">
            <a:avLst/>
          </a:prstGeom>
          <a:noFill/>
        </p:spPr>
        <p:txBody>
          <a:bodyPr wrap="none" rtlCol="0">
            <a:spAutoFit/>
          </a:bodyPr>
          <a:lstStyle/>
          <a:p>
            <a:r>
              <a:rPr lang="en-GB" dirty="0" smtClean="0"/>
              <a:t>The </a:t>
            </a:r>
            <a:r>
              <a:rPr lang="en-GB" dirty="0" err="1" smtClean="0">
                <a:solidFill>
                  <a:srgbClr val="0070C0"/>
                </a:solidFill>
              </a:rPr>
              <a:t>len</a:t>
            </a:r>
            <a:r>
              <a:rPr lang="en-GB" dirty="0" smtClean="0">
                <a:solidFill>
                  <a:srgbClr val="0070C0"/>
                </a:solidFill>
              </a:rPr>
              <a:t>()</a:t>
            </a:r>
            <a:r>
              <a:rPr lang="en-GB" dirty="0" smtClean="0"/>
              <a:t> function works with any sequence</a:t>
            </a:r>
            <a:endParaRPr lang="en-GB" dirty="0"/>
          </a:p>
        </p:txBody>
      </p:sp>
      <p:pic>
        <p:nvPicPr>
          <p:cNvPr id="4" name="Picture 3"/>
          <p:cNvPicPr>
            <a:picLocks noChangeAspect="1"/>
          </p:cNvPicPr>
          <p:nvPr/>
        </p:nvPicPr>
        <p:blipFill>
          <a:blip r:embed="rId2"/>
          <a:stretch>
            <a:fillRect/>
          </a:stretch>
        </p:blipFill>
        <p:spPr>
          <a:xfrm>
            <a:off x="914400" y="2642632"/>
            <a:ext cx="2463800" cy="670620"/>
          </a:xfrm>
          <a:prstGeom prst="rect">
            <a:avLst/>
          </a:prstGeom>
        </p:spPr>
      </p:pic>
      <p:sp>
        <p:nvSpPr>
          <p:cNvPr id="5" name="TextBox 4"/>
          <p:cNvSpPr txBox="1"/>
          <p:nvPr/>
        </p:nvSpPr>
        <p:spPr>
          <a:xfrm>
            <a:off x="914399" y="3497918"/>
            <a:ext cx="3965316" cy="369332"/>
          </a:xfrm>
          <a:prstGeom prst="rect">
            <a:avLst/>
          </a:prstGeom>
          <a:noFill/>
        </p:spPr>
        <p:txBody>
          <a:bodyPr wrap="none" rtlCol="0">
            <a:spAutoFit/>
          </a:bodyPr>
          <a:lstStyle/>
          <a:p>
            <a:r>
              <a:rPr lang="en-GB" dirty="0" smtClean="0"/>
              <a:t>Access individual characters from a string</a:t>
            </a:r>
            <a:endParaRPr lang="en-GB" dirty="0"/>
          </a:p>
        </p:txBody>
      </p:sp>
      <p:pic>
        <p:nvPicPr>
          <p:cNvPr id="6" name="Picture 5"/>
          <p:cNvPicPr>
            <a:picLocks noChangeAspect="1"/>
          </p:cNvPicPr>
          <p:nvPr/>
        </p:nvPicPr>
        <p:blipFill>
          <a:blip r:embed="rId3"/>
          <a:stretch>
            <a:fillRect/>
          </a:stretch>
        </p:blipFill>
        <p:spPr>
          <a:xfrm>
            <a:off x="923123" y="3875593"/>
            <a:ext cx="2295831" cy="697468"/>
          </a:xfrm>
          <a:prstGeom prst="rect">
            <a:avLst/>
          </a:prstGeom>
        </p:spPr>
      </p:pic>
      <p:pic>
        <p:nvPicPr>
          <p:cNvPr id="7" name="Picture 6"/>
          <p:cNvPicPr>
            <a:picLocks noChangeAspect="1"/>
          </p:cNvPicPr>
          <p:nvPr/>
        </p:nvPicPr>
        <p:blipFill>
          <a:blip r:embed="rId4"/>
          <a:stretch>
            <a:fillRect/>
          </a:stretch>
        </p:blipFill>
        <p:spPr>
          <a:xfrm>
            <a:off x="914399" y="5089881"/>
            <a:ext cx="1739901" cy="368301"/>
          </a:xfrm>
          <a:prstGeom prst="rect">
            <a:avLst/>
          </a:prstGeom>
        </p:spPr>
      </p:pic>
      <p:sp>
        <p:nvSpPr>
          <p:cNvPr id="8" name="TextBox 7"/>
          <p:cNvSpPr txBox="1"/>
          <p:nvPr/>
        </p:nvSpPr>
        <p:spPr>
          <a:xfrm>
            <a:off x="879924" y="4753708"/>
            <a:ext cx="3095078" cy="369332"/>
          </a:xfrm>
          <a:prstGeom prst="rect">
            <a:avLst/>
          </a:prstGeom>
          <a:noFill/>
        </p:spPr>
        <p:txBody>
          <a:bodyPr wrap="none" rtlCol="0">
            <a:spAutoFit/>
          </a:bodyPr>
          <a:lstStyle/>
          <a:p>
            <a:r>
              <a:rPr lang="en-GB" dirty="0" smtClean="0"/>
              <a:t>The </a:t>
            </a:r>
            <a:r>
              <a:rPr lang="en-GB" dirty="0" smtClean="0">
                <a:solidFill>
                  <a:srgbClr val="0070C0"/>
                </a:solidFill>
              </a:rPr>
              <a:t>constant</a:t>
            </a:r>
            <a:r>
              <a:rPr lang="en-GB" dirty="0" smtClean="0"/>
              <a:t> name is in all caps.</a:t>
            </a:r>
            <a:endParaRPr lang="en-GB" dirty="0"/>
          </a:p>
        </p:txBody>
      </p:sp>
      <p:sp>
        <p:nvSpPr>
          <p:cNvPr id="10" name="TextBox 9"/>
          <p:cNvSpPr txBox="1"/>
          <p:nvPr/>
        </p:nvSpPr>
        <p:spPr>
          <a:xfrm>
            <a:off x="6196665" y="2323684"/>
            <a:ext cx="1566647" cy="369332"/>
          </a:xfrm>
          <a:prstGeom prst="rect">
            <a:avLst/>
          </a:prstGeom>
          <a:noFill/>
        </p:spPr>
        <p:txBody>
          <a:bodyPr wrap="none" rtlCol="0">
            <a:spAutoFit/>
          </a:bodyPr>
          <a:lstStyle/>
          <a:p>
            <a:r>
              <a:rPr lang="en-GB" dirty="0" smtClean="0"/>
              <a:t>Slicing a string</a:t>
            </a:r>
            <a:endParaRPr lang="en-GB" dirty="0"/>
          </a:p>
        </p:txBody>
      </p:sp>
      <p:pic>
        <p:nvPicPr>
          <p:cNvPr id="11" name="Picture 10"/>
          <p:cNvPicPr>
            <a:picLocks noChangeAspect="1"/>
          </p:cNvPicPr>
          <p:nvPr/>
        </p:nvPicPr>
        <p:blipFill>
          <a:blip r:embed="rId5"/>
          <a:stretch>
            <a:fillRect/>
          </a:stretch>
        </p:blipFill>
        <p:spPr>
          <a:xfrm>
            <a:off x="914399" y="6351774"/>
            <a:ext cx="3188635" cy="342484"/>
          </a:xfrm>
          <a:prstGeom prst="rect">
            <a:avLst/>
          </a:prstGeom>
        </p:spPr>
      </p:pic>
      <p:sp>
        <p:nvSpPr>
          <p:cNvPr id="12" name="TextBox 11"/>
          <p:cNvSpPr txBox="1"/>
          <p:nvPr/>
        </p:nvSpPr>
        <p:spPr>
          <a:xfrm>
            <a:off x="879924" y="5660307"/>
            <a:ext cx="4522135" cy="646331"/>
          </a:xfrm>
          <a:prstGeom prst="rect">
            <a:avLst/>
          </a:prstGeom>
          <a:noFill/>
        </p:spPr>
        <p:txBody>
          <a:bodyPr wrap="none" rtlCol="0">
            <a:spAutoFit/>
          </a:bodyPr>
          <a:lstStyle/>
          <a:p>
            <a:r>
              <a:rPr lang="en-GB" dirty="0" smtClean="0"/>
              <a:t>A </a:t>
            </a:r>
            <a:r>
              <a:rPr lang="en-GB" dirty="0" smtClean="0">
                <a:solidFill>
                  <a:srgbClr val="0070C0"/>
                </a:solidFill>
              </a:rPr>
              <a:t>tuple</a:t>
            </a:r>
            <a:r>
              <a:rPr lang="en-GB" dirty="0" smtClean="0"/>
              <a:t> is similar to a list but is immutable </a:t>
            </a:r>
          </a:p>
          <a:p>
            <a:r>
              <a:rPr lang="en-GB" dirty="0"/>
              <a:t>l</a:t>
            </a:r>
            <a:r>
              <a:rPr lang="en-GB" dirty="0" smtClean="0"/>
              <a:t>ike a string (you cannot update a specific item)</a:t>
            </a:r>
            <a:endParaRPr lang="en-GB" dirty="0"/>
          </a:p>
        </p:txBody>
      </p:sp>
      <p:sp>
        <p:nvSpPr>
          <p:cNvPr id="13" name="TextBox 12"/>
          <p:cNvSpPr txBox="1"/>
          <p:nvPr/>
        </p:nvSpPr>
        <p:spPr>
          <a:xfrm>
            <a:off x="8476754" y="2977942"/>
            <a:ext cx="636328" cy="369332"/>
          </a:xfrm>
          <a:prstGeom prst="rect">
            <a:avLst/>
          </a:prstGeom>
          <a:noFill/>
        </p:spPr>
        <p:txBody>
          <a:bodyPr wrap="none" rtlCol="0">
            <a:spAutoFit/>
          </a:bodyPr>
          <a:lstStyle/>
          <a:p>
            <a:r>
              <a:rPr lang="en-GB" dirty="0" smtClean="0"/>
              <a:t>“</a:t>
            </a:r>
            <a:r>
              <a:rPr lang="en-GB" dirty="0" err="1" smtClean="0"/>
              <a:t>sch</a:t>
            </a:r>
            <a:r>
              <a:rPr lang="en-GB" dirty="0" smtClean="0"/>
              <a:t>”</a:t>
            </a:r>
            <a:endParaRPr lang="en-GB" dirty="0"/>
          </a:p>
        </p:txBody>
      </p:sp>
      <p:pic>
        <p:nvPicPr>
          <p:cNvPr id="14" name="Picture 13"/>
          <p:cNvPicPr>
            <a:picLocks noChangeAspect="1"/>
          </p:cNvPicPr>
          <p:nvPr/>
        </p:nvPicPr>
        <p:blipFill>
          <a:blip r:embed="rId6"/>
          <a:stretch>
            <a:fillRect/>
          </a:stretch>
        </p:blipFill>
        <p:spPr>
          <a:xfrm>
            <a:off x="6236690" y="2749234"/>
            <a:ext cx="2240064" cy="1273763"/>
          </a:xfrm>
          <a:prstGeom prst="rect">
            <a:avLst/>
          </a:prstGeom>
        </p:spPr>
      </p:pic>
      <p:sp>
        <p:nvSpPr>
          <p:cNvPr id="16" name="TextBox 15"/>
          <p:cNvSpPr txBox="1"/>
          <p:nvPr/>
        </p:nvSpPr>
        <p:spPr>
          <a:xfrm>
            <a:off x="8476754" y="3295442"/>
            <a:ext cx="751744" cy="369332"/>
          </a:xfrm>
          <a:prstGeom prst="rect">
            <a:avLst/>
          </a:prstGeom>
          <a:noFill/>
        </p:spPr>
        <p:txBody>
          <a:bodyPr wrap="none" rtlCol="0">
            <a:spAutoFit/>
          </a:bodyPr>
          <a:lstStyle/>
          <a:p>
            <a:r>
              <a:rPr lang="en-GB" dirty="0" smtClean="0"/>
              <a:t>“</a:t>
            </a:r>
            <a:r>
              <a:rPr lang="en-GB" dirty="0" err="1" smtClean="0"/>
              <a:t>scho</a:t>
            </a:r>
            <a:r>
              <a:rPr lang="en-GB" dirty="0" smtClean="0"/>
              <a:t>”</a:t>
            </a:r>
            <a:endParaRPr lang="en-GB" dirty="0"/>
          </a:p>
        </p:txBody>
      </p:sp>
      <p:sp>
        <p:nvSpPr>
          <p:cNvPr id="17" name="TextBox 16"/>
          <p:cNvSpPr txBox="1"/>
          <p:nvPr/>
        </p:nvSpPr>
        <p:spPr>
          <a:xfrm>
            <a:off x="8489454" y="3574842"/>
            <a:ext cx="744114" cy="369332"/>
          </a:xfrm>
          <a:prstGeom prst="rect">
            <a:avLst/>
          </a:prstGeom>
          <a:noFill/>
        </p:spPr>
        <p:txBody>
          <a:bodyPr wrap="none" rtlCol="0">
            <a:spAutoFit/>
          </a:bodyPr>
          <a:lstStyle/>
          <a:p>
            <a:r>
              <a:rPr lang="en-GB" dirty="0" smtClean="0"/>
              <a:t>“</a:t>
            </a:r>
            <a:r>
              <a:rPr lang="en-GB" dirty="0" err="1" smtClean="0"/>
              <a:t>hool</a:t>
            </a:r>
            <a:r>
              <a:rPr lang="en-GB" dirty="0" smtClean="0"/>
              <a:t>”</a:t>
            </a:r>
            <a:endParaRPr lang="en-GB" dirty="0"/>
          </a:p>
        </p:txBody>
      </p:sp>
      <p:pic>
        <p:nvPicPr>
          <p:cNvPr id="18" name="Picture 17"/>
          <p:cNvPicPr>
            <a:picLocks noChangeAspect="1"/>
          </p:cNvPicPr>
          <p:nvPr/>
        </p:nvPicPr>
        <p:blipFill>
          <a:blip r:embed="rId7"/>
          <a:stretch>
            <a:fillRect/>
          </a:stretch>
        </p:blipFill>
        <p:spPr>
          <a:xfrm>
            <a:off x="6189599" y="4837284"/>
            <a:ext cx="3665601" cy="1620218"/>
          </a:xfrm>
          <a:prstGeom prst="rect">
            <a:avLst/>
          </a:prstGeom>
        </p:spPr>
      </p:pic>
      <p:sp>
        <p:nvSpPr>
          <p:cNvPr id="19" name="TextBox 18"/>
          <p:cNvSpPr txBox="1"/>
          <p:nvPr/>
        </p:nvSpPr>
        <p:spPr>
          <a:xfrm>
            <a:off x="6142401" y="4388395"/>
            <a:ext cx="1385316" cy="369332"/>
          </a:xfrm>
          <a:prstGeom prst="rect">
            <a:avLst/>
          </a:prstGeom>
          <a:noFill/>
        </p:spPr>
        <p:txBody>
          <a:bodyPr wrap="none" rtlCol="0">
            <a:spAutoFit/>
          </a:bodyPr>
          <a:lstStyle/>
          <a:p>
            <a:r>
              <a:rPr lang="en-GB" dirty="0" smtClean="0"/>
              <a:t>Nested loops</a:t>
            </a:r>
            <a:endParaRPr lang="en-GB" dirty="0"/>
          </a:p>
        </p:txBody>
      </p:sp>
    </p:spTree>
    <p:extLst>
      <p:ext uri="{BB962C8B-B14F-4D97-AF65-F5344CB8AC3E}">
        <p14:creationId xmlns:p14="http://schemas.microsoft.com/office/powerpoint/2010/main" val="1817886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lstStyle/>
          <a:p>
            <a:r>
              <a:rPr lang="en-GB" dirty="0" smtClean="0">
                <a:solidFill>
                  <a:srgbClr val="FF0000"/>
                </a:solidFill>
              </a:rPr>
              <a:t>Task</a:t>
            </a:r>
            <a:r>
              <a:rPr lang="en-GB" dirty="0" smtClean="0"/>
              <a:t>: Create a Word Jumble game. Create a sequence of words, select a word at random, jumble the word, allow the user to guess the word  </a:t>
            </a:r>
          </a:p>
          <a:p>
            <a:r>
              <a:rPr lang="en-GB" dirty="0" smtClean="0">
                <a:solidFill>
                  <a:srgbClr val="FF0000"/>
                </a:solidFill>
              </a:rPr>
              <a:t>Task</a:t>
            </a:r>
            <a:r>
              <a:rPr lang="en-GB" dirty="0" smtClean="0"/>
              <a:t>: Improve the Word Jumble game so that each word is paired with a hint. The player should be able to see the hint if they are stuck. Add a scoring system that reward players for solving a jumble without using the hint.</a:t>
            </a:r>
            <a:endParaRPr lang="en-GB" dirty="0"/>
          </a:p>
        </p:txBody>
      </p:sp>
      <p:sp>
        <p:nvSpPr>
          <p:cNvPr id="4" name="Content Placeholder 3"/>
          <p:cNvSpPr>
            <a:spLocks noGrp="1"/>
          </p:cNvSpPr>
          <p:nvPr>
            <p:ph sz="half" idx="2"/>
          </p:nvPr>
        </p:nvSpPr>
        <p:spPr/>
        <p:txBody>
          <a:bodyPr/>
          <a:lstStyle/>
          <a:p>
            <a:r>
              <a:rPr lang="en-GB" dirty="0" smtClean="0">
                <a:solidFill>
                  <a:srgbClr val="FF0000"/>
                </a:solidFill>
              </a:rPr>
              <a:t>Task!</a:t>
            </a:r>
            <a:r>
              <a:rPr lang="en-GB" dirty="0" smtClean="0"/>
              <a:t>:  Create a program where the computer picks a random word and the player has to guess that word. The computer tells the player how many letters are in the word. Then the player gets five chances to ask if a letter is in the word. The computer can only respond with ‘yes’ or ‘no’. Then the player must guess the word.</a:t>
            </a:r>
            <a:endParaRPr lang="en-GB" dirty="0"/>
          </a:p>
        </p:txBody>
      </p:sp>
    </p:spTree>
    <p:extLst>
      <p:ext uri="{BB962C8B-B14F-4D97-AF65-F5344CB8AC3E}">
        <p14:creationId xmlns:p14="http://schemas.microsoft.com/office/powerpoint/2010/main" val="91895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Keep Programming</a:t>
            </a:r>
            <a:endParaRPr lang="en-GB" dirty="0"/>
          </a:p>
        </p:txBody>
      </p:sp>
      <p:sp>
        <p:nvSpPr>
          <p:cNvPr id="3" name="Content Placeholder 2"/>
          <p:cNvSpPr>
            <a:spLocks noGrp="1"/>
          </p:cNvSpPr>
          <p:nvPr>
            <p:ph sz="half" idx="1"/>
          </p:nvPr>
        </p:nvSpPr>
        <p:spPr/>
        <p:txBody>
          <a:bodyPr>
            <a:normAutofit fontScale="92500"/>
          </a:bodyPr>
          <a:lstStyle/>
          <a:p>
            <a:r>
              <a:rPr lang="en-GB" dirty="0" smtClean="0">
                <a:solidFill>
                  <a:srgbClr val="FF0000"/>
                </a:solidFill>
              </a:rPr>
              <a:t>Task!</a:t>
            </a:r>
            <a:r>
              <a:rPr lang="en-GB" dirty="0" smtClean="0"/>
              <a:t>: Create a program that prints a list of words in random order. The program should print all the words and not repeat any.</a:t>
            </a:r>
          </a:p>
          <a:p>
            <a:r>
              <a:rPr lang="en-GB" dirty="0" smtClean="0">
                <a:solidFill>
                  <a:srgbClr val="FF0000"/>
                </a:solidFill>
              </a:rPr>
              <a:t>Task!</a:t>
            </a:r>
            <a:r>
              <a:rPr lang="en-GB" dirty="0" smtClean="0"/>
              <a:t>: Write a Character </a:t>
            </a:r>
            <a:r>
              <a:rPr lang="en-GB" dirty="0"/>
              <a:t>C</a:t>
            </a:r>
            <a:r>
              <a:rPr lang="en-GB" dirty="0" smtClean="0"/>
              <a:t>reator program for a role playing game. The player should be given a pool of 30 points to spend on four attributes: Strength, Health, Wisdom and Dexterity. The player should be able to spend points from the pool on any attribute and should also be able to take points from an attribute and put them back into the pool. </a:t>
            </a:r>
            <a:endParaRPr lang="en-GB" dirty="0"/>
          </a:p>
        </p:txBody>
      </p:sp>
      <p:sp>
        <p:nvSpPr>
          <p:cNvPr id="4" name="Content Placeholder 3"/>
          <p:cNvSpPr>
            <a:spLocks noGrp="1"/>
          </p:cNvSpPr>
          <p:nvPr>
            <p:ph sz="half" idx="2"/>
          </p:nvPr>
        </p:nvSpPr>
        <p:spPr/>
        <p:txBody>
          <a:bodyPr>
            <a:normAutofit fontScale="92500"/>
          </a:bodyPr>
          <a:lstStyle/>
          <a:p>
            <a:r>
              <a:rPr lang="en-GB" dirty="0" smtClean="0">
                <a:solidFill>
                  <a:srgbClr val="FF0000"/>
                </a:solidFill>
              </a:rPr>
              <a:t>Task!</a:t>
            </a:r>
            <a:r>
              <a:rPr lang="en-GB" dirty="0" smtClean="0"/>
              <a:t>: Write a Who’s Your Daddy program that lets the user enter the name of a male and produces the name of his father. Allow the users to add, replace and delete son-father pairs. </a:t>
            </a:r>
          </a:p>
          <a:p>
            <a:r>
              <a:rPr lang="en-GB" dirty="0" smtClean="0">
                <a:solidFill>
                  <a:srgbClr val="FF0000"/>
                </a:solidFill>
              </a:rPr>
              <a:t>Task!</a:t>
            </a:r>
            <a:r>
              <a:rPr lang="en-GB" dirty="0" smtClean="0"/>
              <a:t>: Improve the Who’s Your Daddy program by adding a choice that let’s the user enter a name and get back a grandfather. Your program should still only use one dictionary of son-father pairs.</a:t>
            </a:r>
            <a:endParaRPr lang="en-GB" dirty="0"/>
          </a:p>
        </p:txBody>
      </p:sp>
    </p:spTree>
    <p:extLst>
      <p:ext uri="{BB962C8B-B14F-4D97-AF65-F5344CB8AC3E}">
        <p14:creationId xmlns:p14="http://schemas.microsoft.com/office/powerpoint/2010/main" val="236987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smtClean="0">
                <a:solidFill>
                  <a:srgbClr val="FFFFFF"/>
                </a:solidFill>
              </a:rPr>
              <a:t>5. Functions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0631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5038" y="1909610"/>
            <a:ext cx="7066427" cy="2131540"/>
          </a:xfrm>
          <a:prstGeom prst="rect">
            <a:avLst/>
          </a:prstGeom>
        </p:spPr>
      </p:pic>
      <p:grpSp>
        <p:nvGrpSpPr>
          <p:cNvPr id="6" name="Group 5"/>
          <p:cNvGrpSpPr/>
          <p:nvPr/>
        </p:nvGrpSpPr>
        <p:grpSpPr>
          <a:xfrm>
            <a:off x="6874656" y="2022873"/>
            <a:ext cx="4865341" cy="777257"/>
            <a:chOff x="966225" y="2284632"/>
            <a:chExt cx="4865341" cy="777257"/>
          </a:xfrm>
        </p:grpSpPr>
        <p:pic>
          <p:nvPicPr>
            <p:cNvPr id="3" name="Picture 2"/>
            <p:cNvPicPr>
              <a:picLocks noChangeAspect="1"/>
            </p:cNvPicPr>
            <p:nvPr/>
          </p:nvPicPr>
          <p:blipFill>
            <a:blip r:embed="rId3"/>
            <a:stretch>
              <a:fillRect/>
            </a:stretch>
          </p:blipFill>
          <p:spPr>
            <a:xfrm>
              <a:off x="966225" y="2298700"/>
              <a:ext cx="4686954" cy="762106"/>
            </a:xfrm>
            <a:prstGeom prst="rect">
              <a:avLst/>
            </a:prstGeom>
          </p:spPr>
        </p:pic>
        <p:pic>
          <p:nvPicPr>
            <p:cNvPr id="5" name="Picture 4"/>
            <p:cNvPicPr>
              <a:picLocks noChangeAspect="1"/>
            </p:cNvPicPr>
            <p:nvPr/>
          </p:nvPicPr>
          <p:blipFill>
            <a:blip r:embed="rId4"/>
            <a:stretch>
              <a:fillRect/>
            </a:stretch>
          </p:blipFill>
          <p:spPr>
            <a:xfrm rot="10800000">
              <a:off x="5653179" y="2284632"/>
              <a:ext cx="178387" cy="777257"/>
            </a:xfrm>
            <a:prstGeom prst="rect">
              <a:avLst/>
            </a:prstGeom>
          </p:spPr>
        </p:pic>
      </p:grpSp>
      <p:pic>
        <p:nvPicPr>
          <p:cNvPr id="7" name="Picture 6"/>
          <p:cNvPicPr>
            <a:picLocks noChangeAspect="1"/>
          </p:cNvPicPr>
          <p:nvPr/>
        </p:nvPicPr>
        <p:blipFill>
          <a:blip r:embed="rId5"/>
          <a:stretch>
            <a:fillRect/>
          </a:stretch>
        </p:blipFill>
        <p:spPr>
          <a:xfrm>
            <a:off x="1135038" y="4296569"/>
            <a:ext cx="5134692" cy="2353003"/>
          </a:xfrm>
          <a:prstGeom prst="rect">
            <a:avLst/>
          </a:prstGeom>
        </p:spPr>
      </p:pic>
      <p:sp>
        <p:nvSpPr>
          <p:cNvPr id="8" name="TextBox 7"/>
          <p:cNvSpPr txBox="1"/>
          <p:nvPr/>
        </p:nvSpPr>
        <p:spPr>
          <a:xfrm>
            <a:off x="1135038" y="815341"/>
            <a:ext cx="9661619" cy="861774"/>
          </a:xfrm>
          <a:prstGeom prst="rect">
            <a:avLst/>
          </a:prstGeom>
          <a:noFill/>
        </p:spPr>
        <p:txBody>
          <a:bodyPr wrap="none" rtlCol="0">
            <a:spAutoFit/>
          </a:bodyPr>
          <a:lstStyle/>
          <a:p>
            <a:r>
              <a:rPr lang="en-GB" sz="5000" dirty="0" smtClean="0"/>
              <a:t>DEFINING AND USING A FUNCTION</a:t>
            </a:r>
            <a:endParaRPr lang="en-GB" sz="5000" dirty="0"/>
          </a:p>
        </p:txBody>
      </p:sp>
      <p:sp>
        <p:nvSpPr>
          <p:cNvPr id="9" name="TextBox 8"/>
          <p:cNvSpPr txBox="1"/>
          <p:nvPr/>
        </p:nvSpPr>
        <p:spPr>
          <a:xfrm>
            <a:off x="6579186" y="4273645"/>
            <a:ext cx="5160811" cy="1107996"/>
          </a:xfrm>
          <a:prstGeom prst="rect">
            <a:avLst/>
          </a:prstGeom>
          <a:noFill/>
        </p:spPr>
        <p:txBody>
          <a:bodyPr wrap="square" rtlCol="0">
            <a:spAutoFit/>
          </a:bodyPr>
          <a:lstStyle/>
          <a:p>
            <a:r>
              <a:rPr lang="en-GB" sz="2200" dirty="0" smtClean="0"/>
              <a:t>Order matters! The function definition must come before it is used. This is the same as how a variable works.</a:t>
            </a:r>
            <a:endParaRPr lang="en-GB" sz="2200" dirty="0"/>
          </a:p>
        </p:txBody>
      </p:sp>
      <p:sp>
        <p:nvSpPr>
          <p:cNvPr id="10" name="TextBox 9"/>
          <p:cNvSpPr txBox="1"/>
          <p:nvPr/>
        </p:nvSpPr>
        <p:spPr>
          <a:xfrm>
            <a:off x="6579186" y="5614136"/>
            <a:ext cx="4726745" cy="646331"/>
          </a:xfrm>
          <a:prstGeom prst="rect">
            <a:avLst/>
          </a:prstGeom>
          <a:noFill/>
        </p:spPr>
        <p:txBody>
          <a:bodyPr wrap="square" rtlCol="0">
            <a:spAutoFit/>
          </a:bodyPr>
          <a:lstStyle/>
          <a:p>
            <a:r>
              <a:rPr lang="en-GB" dirty="0" smtClean="0"/>
              <a:t>Functions allow you to organize your code into logical units</a:t>
            </a:r>
            <a:endParaRPr lang="en-GB" dirty="0"/>
          </a:p>
        </p:txBody>
      </p:sp>
    </p:spTree>
    <p:extLst>
      <p:ext uri="{BB962C8B-B14F-4D97-AF65-F5344CB8AC3E}">
        <p14:creationId xmlns:p14="http://schemas.microsoft.com/office/powerpoint/2010/main" val="1036953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Sample Program Breakdown </a:t>
            </a:r>
            <a:endParaRPr lang="en-GB" dirty="0"/>
          </a:p>
        </p:txBody>
      </p:sp>
      <p:pic>
        <p:nvPicPr>
          <p:cNvPr id="4" name="Content Placeholder 3"/>
          <p:cNvPicPr>
            <a:picLocks noGrp="1" noChangeAspect="1"/>
          </p:cNvPicPr>
          <p:nvPr>
            <p:ph idx="1"/>
          </p:nvPr>
        </p:nvPicPr>
        <p:blipFill>
          <a:blip r:embed="rId2"/>
          <a:stretch>
            <a:fillRect/>
          </a:stretch>
        </p:blipFill>
        <p:spPr>
          <a:xfrm>
            <a:off x="919210" y="2411407"/>
            <a:ext cx="4182059" cy="2648320"/>
          </a:xfrm>
          <a:prstGeom prst="rect">
            <a:avLst/>
          </a:prstGeom>
        </p:spPr>
      </p:pic>
      <p:pic>
        <p:nvPicPr>
          <p:cNvPr id="5" name="Picture 4"/>
          <p:cNvPicPr>
            <a:picLocks noChangeAspect="1"/>
          </p:cNvPicPr>
          <p:nvPr/>
        </p:nvPicPr>
        <p:blipFill>
          <a:blip r:embed="rId3"/>
          <a:stretch>
            <a:fillRect/>
          </a:stretch>
        </p:blipFill>
        <p:spPr>
          <a:xfrm>
            <a:off x="5136377" y="2828761"/>
            <a:ext cx="2676899" cy="390580"/>
          </a:xfrm>
          <a:prstGeom prst="rect">
            <a:avLst/>
          </a:prstGeom>
        </p:spPr>
      </p:pic>
      <p:pic>
        <p:nvPicPr>
          <p:cNvPr id="6" name="Picture 5"/>
          <p:cNvPicPr>
            <a:picLocks noChangeAspect="1"/>
          </p:cNvPicPr>
          <p:nvPr/>
        </p:nvPicPr>
        <p:blipFill>
          <a:blip r:embed="rId4"/>
          <a:stretch>
            <a:fillRect/>
          </a:stretch>
        </p:blipFill>
        <p:spPr>
          <a:xfrm>
            <a:off x="5152398" y="3266909"/>
            <a:ext cx="3115110" cy="428685"/>
          </a:xfrm>
          <a:prstGeom prst="rect">
            <a:avLst/>
          </a:prstGeom>
        </p:spPr>
      </p:pic>
      <p:pic>
        <p:nvPicPr>
          <p:cNvPr id="7" name="Picture 6"/>
          <p:cNvPicPr>
            <a:picLocks noChangeAspect="1"/>
          </p:cNvPicPr>
          <p:nvPr/>
        </p:nvPicPr>
        <p:blipFill>
          <a:blip r:embed="rId5"/>
          <a:stretch>
            <a:fillRect/>
          </a:stretch>
        </p:blipFill>
        <p:spPr>
          <a:xfrm>
            <a:off x="5101269" y="3717036"/>
            <a:ext cx="3572374" cy="428685"/>
          </a:xfrm>
          <a:prstGeom prst="rect">
            <a:avLst/>
          </a:prstGeom>
        </p:spPr>
      </p:pic>
      <p:pic>
        <p:nvPicPr>
          <p:cNvPr id="8" name="Picture 7"/>
          <p:cNvPicPr>
            <a:picLocks noChangeAspect="1"/>
          </p:cNvPicPr>
          <p:nvPr/>
        </p:nvPicPr>
        <p:blipFill>
          <a:blip r:embed="rId6"/>
          <a:stretch>
            <a:fillRect/>
          </a:stretch>
        </p:blipFill>
        <p:spPr>
          <a:xfrm>
            <a:off x="5594228" y="4199133"/>
            <a:ext cx="3067478" cy="419158"/>
          </a:xfrm>
          <a:prstGeom prst="rect">
            <a:avLst/>
          </a:prstGeom>
        </p:spPr>
      </p:pic>
      <p:pic>
        <p:nvPicPr>
          <p:cNvPr id="9" name="Picture 8"/>
          <p:cNvPicPr>
            <a:picLocks noChangeAspect="1"/>
          </p:cNvPicPr>
          <p:nvPr/>
        </p:nvPicPr>
        <p:blipFill>
          <a:blip r:embed="rId7"/>
          <a:stretch>
            <a:fillRect/>
          </a:stretch>
        </p:blipFill>
        <p:spPr>
          <a:xfrm>
            <a:off x="5603754" y="4665821"/>
            <a:ext cx="3048425" cy="428685"/>
          </a:xfrm>
          <a:prstGeom prst="rect">
            <a:avLst/>
          </a:prstGeom>
        </p:spPr>
      </p:pic>
    </p:spTree>
    <p:extLst>
      <p:ext uri="{BB962C8B-B14F-4D97-AF65-F5344CB8AC3E}">
        <p14:creationId xmlns:p14="http://schemas.microsoft.com/office/powerpoint/2010/main" val="23389337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Local scope</a:t>
            </a:r>
            <a:endParaRPr lang="en-GB" dirty="0"/>
          </a:p>
        </p:txBody>
      </p:sp>
      <p:pic>
        <p:nvPicPr>
          <p:cNvPr id="3" name="Picture 2"/>
          <p:cNvPicPr>
            <a:picLocks noChangeAspect="1"/>
          </p:cNvPicPr>
          <p:nvPr/>
        </p:nvPicPr>
        <p:blipFill>
          <a:blip r:embed="rId2"/>
          <a:stretch>
            <a:fillRect/>
          </a:stretch>
        </p:blipFill>
        <p:spPr>
          <a:xfrm>
            <a:off x="1024128" y="1814273"/>
            <a:ext cx="8983329" cy="4439270"/>
          </a:xfrm>
          <a:prstGeom prst="rect">
            <a:avLst/>
          </a:prstGeom>
        </p:spPr>
      </p:pic>
    </p:spTree>
    <p:extLst>
      <p:ext uri="{BB962C8B-B14F-4D97-AF65-F5344CB8AC3E}">
        <p14:creationId xmlns:p14="http://schemas.microsoft.com/office/powerpoint/2010/main" val="1567102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Global scope</a:t>
            </a:r>
            <a:endParaRPr lang="en-GB" dirty="0"/>
          </a:p>
        </p:txBody>
      </p:sp>
      <p:pic>
        <p:nvPicPr>
          <p:cNvPr id="3" name="Picture 2"/>
          <p:cNvPicPr>
            <a:picLocks noChangeAspect="1"/>
          </p:cNvPicPr>
          <p:nvPr/>
        </p:nvPicPr>
        <p:blipFill>
          <a:blip r:embed="rId2"/>
          <a:stretch>
            <a:fillRect/>
          </a:stretch>
        </p:blipFill>
        <p:spPr>
          <a:xfrm>
            <a:off x="1024128" y="1838978"/>
            <a:ext cx="8457497" cy="3963900"/>
          </a:xfrm>
          <a:prstGeom prst="rect">
            <a:avLst/>
          </a:prstGeom>
        </p:spPr>
      </p:pic>
      <p:sp>
        <p:nvSpPr>
          <p:cNvPr id="4" name="TextBox 3"/>
          <p:cNvSpPr txBox="1"/>
          <p:nvPr/>
        </p:nvSpPr>
        <p:spPr>
          <a:xfrm>
            <a:off x="911587" y="5978770"/>
            <a:ext cx="3692806" cy="430887"/>
          </a:xfrm>
          <a:prstGeom prst="rect">
            <a:avLst/>
          </a:prstGeom>
          <a:noFill/>
        </p:spPr>
        <p:txBody>
          <a:bodyPr wrap="none" rtlCol="0">
            <a:spAutoFit/>
          </a:bodyPr>
          <a:lstStyle/>
          <a:p>
            <a:r>
              <a:rPr lang="en-GB" sz="2200" dirty="0" smtClean="0"/>
              <a:t>Using global variables is messy</a:t>
            </a:r>
            <a:endParaRPr lang="en-GB" sz="2200" dirty="0"/>
          </a:p>
        </p:txBody>
      </p:sp>
    </p:spTree>
    <p:extLst>
      <p:ext uri="{BB962C8B-B14F-4D97-AF65-F5344CB8AC3E}">
        <p14:creationId xmlns:p14="http://schemas.microsoft.com/office/powerpoint/2010/main" val="227984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738" y="140677"/>
            <a:ext cx="7191403" cy="520505"/>
          </a:xfrm>
        </p:spPr>
        <p:txBody>
          <a:bodyPr>
            <a:normAutofit/>
          </a:bodyPr>
          <a:lstStyle/>
          <a:p>
            <a:r>
              <a:rPr lang="en-GB" sz="2400" dirty="0" smtClean="0"/>
              <a:t>Function with return</a:t>
            </a:r>
            <a:endParaRPr lang="en-GB" sz="2400" dirty="0"/>
          </a:p>
        </p:txBody>
      </p:sp>
      <p:pic>
        <p:nvPicPr>
          <p:cNvPr id="3" name="Picture 2"/>
          <p:cNvPicPr>
            <a:picLocks noChangeAspect="1"/>
          </p:cNvPicPr>
          <p:nvPr/>
        </p:nvPicPr>
        <p:blipFill>
          <a:blip r:embed="rId2"/>
          <a:stretch>
            <a:fillRect/>
          </a:stretch>
        </p:blipFill>
        <p:spPr>
          <a:xfrm>
            <a:off x="1150738" y="661182"/>
            <a:ext cx="6293310" cy="3292587"/>
          </a:xfrm>
          <a:prstGeom prst="rect">
            <a:avLst/>
          </a:prstGeom>
        </p:spPr>
      </p:pic>
      <p:pic>
        <p:nvPicPr>
          <p:cNvPr id="4" name="Picture 3"/>
          <p:cNvPicPr>
            <a:picLocks noChangeAspect="1"/>
          </p:cNvPicPr>
          <p:nvPr/>
        </p:nvPicPr>
        <p:blipFill>
          <a:blip r:embed="rId3"/>
          <a:stretch>
            <a:fillRect/>
          </a:stretch>
        </p:blipFill>
        <p:spPr>
          <a:xfrm>
            <a:off x="1150738" y="4086936"/>
            <a:ext cx="6879814" cy="2655995"/>
          </a:xfrm>
          <a:prstGeom prst="rect">
            <a:avLst/>
          </a:prstGeom>
        </p:spPr>
      </p:pic>
      <p:sp>
        <p:nvSpPr>
          <p:cNvPr id="5" name="TextBox 4"/>
          <p:cNvSpPr txBox="1"/>
          <p:nvPr/>
        </p:nvSpPr>
        <p:spPr>
          <a:xfrm rot="10800000" flipV="1">
            <a:off x="8030552" y="1438476"/>
            <a:ext cx="3758174" cy="1477328"/>
          </a:xfrm>
          <a:prstGeom prst="rect">
            <a:avLst/>
          </a:prstGeom>
          <a:noFill/>
        </p:spPr>
        <p:txBody>
          <a:bodyPr wrap="square" rtlCol="0">
            <a:spAutoFit/>
          </a:bodyPr>
          <a:lstStyle/>
          <a:p>
            <a:r>
              <a:rPr lang="en-GB" dirty="0"/>
              <a:t>A </a:t>
            </a:r>
            <a:r>
              <a:rPr lang="en-GB" dirty="0">
                <a:solidFill>
                  <a:srgbClr val="0070C0"/>
                </a:solidFill>
              </a:rPr>
              <a:t>parameter</a:t>
            </a:r>
            <a:r>
              <a:rPr lang="en-GB" dirty="0"/>
              <a:t> is the variable listed inside the parentheses in the function definition. An </a:t>
            </a:r>
            <a:r>
              <a:rPr lang="en-GB" dirty="0">
                <a:solidFill>
                  <a:srgbClr val="0070C0"/>
                </a:solidFill>
              </a:rPr>
              <a:t>argument</a:t>
            </a:r>
            <a:r>
              <a:rPr lang="en-GB" dirty="0"/>
              <a:t> is the value that are sent to the function when it is called.</a:t>
            </a:r>
          </a:p>
        </p:txBody>
      </p:sp>
      <p:pic>
        <p:nvPicPr>
          <p:cNvPr id="6" name="Picture 5"/>
          <p:cNvPicPr>
            <a:picLocks noChangeAspect="1"/>
          </p:cNvPicPr>
          <p:nvPr/>
        </p:nvPicPr>
        <p:blipFill>
          <a:blip r:embed="rId4"/>
          <a:stretch>
            <a:fillRect/>
          </a:stretch>
        </p:blipFill>
        <p:spPr>
          <a:xfrm>
            <a:off x="8324651" y="4748116"/>
            <a:ext cx="3731361" cy="1766177"/>
          </a:xfrm>
          <a:prstGeom prst="rect">
            <a:avLst/>
          </a:prstGeom>
        </p:spPr>
      </p:pic>
      <p:sp>
        <p:nvSpPr>
          <p:cNvPr id="7" name="TextBox 6"/>
          <p:cNvSpPr txBox="1"/>
          <p:nvPr/>
        </p:nvSpPr>
        <p:spPr>
          <a:xfrm>
            <a:off x="8324651" y="4378784"/>
            <a:ext cx="3091103" cy="369332"/>
          </a:xfrm>
          <a:prstGeom prst="rect">
            <a:avLst/>
          </a:prstGeom>
          <a:noFill/>
        </p:spPr>
        <p:txBody>
          <a:bodyPr wrap="none" rtlCol="0">
            <a:spAutoFit/>
          </a:bodyPr>
          <a:lstStyle/>
          <a:p>
            <a:r>
              <a:rPr lang="en-GB" dirty="0" smtClean="0"/>
              <a:t>Using default values in functions</a:t>
            </a:r>
            <a:endParaRPr lang="en-GB" dirty="0"/>
          </a:p>
        </p:txBody>
      </p:sp>
    </p:spTree>
    <p:extLst>
      <p:ext uri="{BB962C8B-B14F-4D97-AF65-F5344CB8AC3E}">
        <p14:creationId xmlns:p14="http://schemas.microsoft.com/office/powerpoint/2010/main" val="274938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Value and reference types</a:t>
            </a:r>
            <a:endParaRPr lang="en-GB" dirty="0"/>
          </a:p>
        </p:txBody>
      </p:sp>
      <p:sp>
        <p:nvSpPr>
          <p:cNvPr id="3" name="Content Placeholder 2"/>
          <p:cNvSpPr>
            <a:spLocks noGrp="1"/>
          </p:cNvSpPr>
          <p:nvPr>
            <p:ph sz="half" idx="1"/>
          </p:nvPr>
        </p:nvSpPr>
        <p:spPr/>
        <p:txBody>
          <a:bodyPr/>
          <a:lstStyle/>
          <a:p>
            <a:r>
              <a:rPr lang="en-GB" b="1" dirty="0">
                <a:solidFill>
                  <a:srgbClr val="0070C0"/>
                </a:solidFill>
              </a:rPr>
              <a:t>Value Types</a:t>
            </a:r>
            <a:r>
              <a:rPr lang="en-GB" dirty="0">
                <a:solidFill>
                  <a:srgbClr val="0070C0"/>
                </a:solidFill>
              </a:rPr>
              <a:t>:</a:t>
            </a:r>
            <a:r>
              <a:rPr lang="en-GB" dirty="0"/>
              <a:t> These are data types where the variable holds an actual value. When you assign a new value to a variable of a value type, it creates a copy of that value. Examples of value types in Python include integers, floats, </a:t>
            </a:r>
            <a:r>
              <a:rPr lang="en-GB" dirty="0" err="1"/>
              <a:t>booleans</a:t>
            </a:r>
            <a:r>
              <a:rPr lang="en-GB" dirty="0"/>
              <a:t>, and strings.</a:t>
            </a:r>
          </a:p>
        </p:txBody>
      </p:sp>
      <p:sp>
        <p:nvSpPr>
          <p:cNvPr id="4" name="Content Placeholder 3"/>
          <p:cNvSpPr>
            <a:spLocks noGrp="1"/>
          </p:cNvSpPr>
          <p:nvPr>
            <p:ph sz="half" idx="2"/>
          </p:nvPr>
        </p:nvSpPr>
        <p:spPr/>
        <p:txBody>
          <a:bodyPr/>
          <a:lstStyle/>
          <a:p>
            <a:r>
              <a:rPr lang="en-GB" b="1" dirty="0">
                <a:solidFill>
                  <a:srgbClr val="0070C0"/>
                </a:solidFill>
              </a:rPr>
              <a:t>Reference Types (or Objects)</a:t>
            </a:r>
            <a:r>
              <a:rPr lang="en-GB" dirty="0">
                <a:solidFill>
                  <a:srgbClr val="0070C0"/>
                </a:solidFill>
              </a:rPr>
              <a:t>: </a:t>
            </a:r>
            <a:r>
              <a:rPr lang="en-GB" dirty="0"/>
              <a:t>In Python, most data types are objects. When you assign a variable to an object, you're actually assigning a reference to that object. This means that multiple variables can refer to the same object. Examples of reference types in Python include lists, dictionaries, sets, and custom objects.</a:t>
            </a:r>
          </a:p>
        </p:txBody>
      </p:sp>
      <p:pic>
        <p:nvPicPr>
          <p:cNvPr id="5" name="Picture 4"/>
          <p:cNvPicPr>
            <a:picLocks noChangeAspect="1"/>
          </p:cNvPicPr>
          <p:nvPr/>
        </p:nvPicPr>
        <p:blipFill>
          <a:blip r:embed="rId2"/>
          <a:stretch>
            <a:fillRect/>
          </a:stretch>
        </p:blipFill>
        <p:spPr>
          <a:xfrm>
            <a:off x="260427" y="4990363"/>
            <a:ext cx="4948476" cy="1207237"/>
          </a:xfrm>
          <a:prstGeom prst="rect">
            <a:avLst/>
          </a:prstGeom>
        </p:spPr>
      </p:pic>
      <p:pic>
        <p:nvPicPr>
          <p:cNvPr id="8" name="Picture 7"/>
          <p:cNvPicPr>
            <a:picLocks noChangeAspect="1"/>
          </p:cNvPicPr>
          <p:nvPr/>
        </p:nvPicPr>
        <p:blipFill>
          <a:blip r:embed="rId3"/>
          <a:stretch>
            <a:fillRect/>
          </a:stretch>
        </p:blipFill>
        <p:spPr>
          <a:xfrm>
            <a:off x="5351397" y="5010083"/>
            <a:ext cx="6693794" cy="1162117"/>
          </a:xfrm>
          <a:prstGeom prst="rect">
            <a:avLst/>
          </a:prstGeom>
        </p:spPr>
      </p:pic>
    </p:spTree>
    <p:extLst>
      <p:ext uri="{BB962C8B-B14F-4D97-AF65-F5344CB8AC3E}">
        <p14:creationId xmlns:p14="http://schemas.microsoft.com/office/powerpoint/2010/main" val="1535295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Value and reference types</a:t>
            </a:r>
          </a:p>
        </p:txBody>
      </p:sp>
      <p:sp>
        <p:nvSpPr>
          <p:cNvPr id="3" name="Content Placeholder 2"/>
          <p:cNvSpPr>
            <a:spLocks noGrp="1"/>
          </p:cNvSpPr>
          <p:nvPr>
            <p:ph sz="half" idx="1"/>
          </p:nvPr>
        </p:nvSpPr>
        <p:spPr/>
        <p:txBody>
          <a:bodyPr>
            <a:normAutofit fontScale="92500" lnSpcReduction="10000"/>
          </a:bodyPr>
          <a:lstStyle/>
          <a:p>
            <a:r>
              <a:rPr lang="en-GB" dirty="0"/>
              <a:t>It's important to understand that in Python, variables hold references to objects rather than the objects themselves. When you pass variables to functions or assign them to other variables, you're passing or assigning references, not the underlying objects.</a:t>
            </a:r>
          </a:p>
          <a:p>
            <a:r>
              <a:rPr lang="en-GB" dirty="0"/>
              <a:t>Understanding this distinction is crucial when dealing with mutable and immutable objects in Python. Immutable objects (like integers, floats, strings, and tuples) behave like value types, while mutable objects (like lists, dictionaries, and sets) behave like reference types because modifications to them affect all references to the same object.</a:t>
            </a:r>
          </a:p>
          <a:p>
            <a:endParaRPr lang="en-GB" dirty="0"/>
          </a:p>
        </p:txBody>
      </p:sp>
      <p:pic>
        <p:nvPicPr>
          <p:cNvPr id="5" name="Picture 4"/>
          <p:cNvPicPr>
            <a:picLocks noChangeAspect="1"/>
          </p:cNvPicPr>
          <p:nvPr/>
        </p:nvPicPr>
        <p:blipFill>
          <a:blip r:embed="rId2"/>
          <a:stretch>
            <a:fillRect/>
          </a:stretch>
        </p:blipFill>
        <p:spPr>
          <a:xfrm>
            <a:off x="6428773" y="2852598"/>
            <a:ext cx="4315427" cy="1991003"/>
          </a:xfrm>
          <a:prstGeom prst="rect">
            <a:avLst/>
          </a:prstGeom>
        </p:spPr>
      </p:pic>
    </p:spTree>
    <p:extLst>
      <p:ext uri="{BB962C8B-B14F-4D97-AF65-F5344CB8AC3E}">
        <p14:creationId xmlns:p14="http://schemas.microsoft.com/office/powerpoint/2010/main" val="4221293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normAutofit/>
          </a:bodyPr>
          <a:lstStyle/>
          <a:p>
            <a:r>
              <a:rPr lang="en-GB" dirty="0" smtClean="0">
                <a:solidFill>
                  <a:srgbClr val="FF0000"/>
                </a:solidFill>
              </a:rPr>
              <a:t>Task!</a:t>
            </a:r>
            <a:r>
              <a:rPr lang="en-GB" dirty="0" smtClean="0"/>
              <a:t>: Create a program which let’s user enter width and height of a triangle. Calculate the area in a function and return it to the user. </a:t>
            </a:r>
          </a:p>
          <a:p>
            <a:r>
              <a:rPr lang="en-GB" dirty="0">
                <a:solidFill>
                  <a:srgbClr val="FF0000"/>
                </a:solidFill>
              </a:rPr>
              <a:t>Task!</a:t>
            </a:r>
            <a:r>
              <a:rPr lang="en-GB" dirty="0"/>
              <a:t>: Modify the Guess My Number game by reusing the function </a:t>
            </a:r>
            <a:r>
              <a:rPr lang="en-GB" dirty="0" err="1"/>
              <a:t>ask_number</a:t>
            </a:r>
            <a:r>
              <a:rPr lang="en-GB" dirty="0" smtClean="0"/>
              <a:t>()</a:t>
            </a:r>
          </a:p>
          <a:p>
            <a:r>
              <a:rPr lang="en-GB" dirty="0">
                <a:solidFill>
                  <a:srgbClr val="FF0000"/>
                </a:solidFill>
              </a:rPr>
              <a:t>Task!</a:t>
            </a:r>
            <a:r>
              <a:rPr lang="en-GB" dirty="0"/>
              <a:t>: Modify the Guess My Number game so that the programs code is in a function called main()</a:t>
            </a:r>
          </a:p>
          <a:p>
            <a:endParaRPr lang="en-GB" dirty="0"/>
          </a:p>
          <a:p>
            <a:endParaRPr lang="en-GB" dirty="0">
              <a:solidFill>
                <a:srgbClr val="FF0000"/>
              </a:solidFill>
            </a:endParaRPr>
          </a:p>
        </p:txBody>
      </p:sp>
      <p:sp>
        <p:nvSpPr>
          <p:cNvPr id="4" name="Content Placeholder 3"/>
          <p:cNvSpPr>
            <a:spLocks noGrp="1"/>
          </p:cNvSpPr>
          <p:nvPr>
            <p:ph sz="half" idx="2"/>
          </p:nvPr>
        </p:nvSpPr>
        <p:spPr/>
        <p:txBody>
          <a:bodyPr>
            <a:normAutofit/>
          </a:bodyPr>
          <a:lstStyle/>
          <a:p>
            <a:r>
              <a:rPr lang="en-GB" dirty="0" smtClean="0">
                <a:solidFill>
                  <a:srgbClr val="FF0000"/>
                </a:solidFill>
              </a:rPr>
              <a:t>Task</a:t>
            </a:r>
            <a:r>
              <a:rPr lang="en-GB" dirty="0">
                <a:solidFill>
                  <a:srgbClr val="FF0000"/>
                </a:solidFill>
              </a:rPr>
              <a:t>!</a:t>
            </a:r>
            <a:r>
              <a:rPr lang="en-GB" dirty="0"/>
              <a:t>: Create a dice roll game. Take player 1 name and player 2 name. Let them roll 2 dice and print the result. </a:t>
            </a:r>
          </a:p>
          <a:p>
            <a:r>
              <a:rPr lang="en-GB" dirty="0" smtClean="0">
                <a:solidFill>
                  <a:srgbClr val="FF0000"/>
                </a:solidFill>
              </a:rPr>
              <a:t>Task</a:t>
            </a:r>
            <a:r>
              <a:rPr lang="en-GB" dirty="0" smtClean="0"/>
              <a:t>: Create a Tic Tac Toe game</a:t>
            </a:r>
          </a:p>
          <a:p>
            <a:r>
              <a:rPr lang="en-GB" dirty="0" smtClean="0">
                <a:solidFill>
                  <a:srgbClr val="FF0000"/>
                </a:solidFill>
              </a:rPr>
              <a:t>Task</a:t>
            </a:r>
            <a:r>
              <a:rPr lang="en-GB" dirty="0" smtClean="0"/>
              <a:t>: Improve the function </a:t>
            </a:r>
            <a:r>
              <a:rPr lang="en-GB" dirty="0" err="1" smtClean="0"/>
              <a:t>ask_number</a:t>
            </a:r>
            <a:r>
              <a:rPr lang="en-GB" dirty="0" smtClean="0"/>
              <a:t>() so that the function can be called with a step value. Make </a:t>
            </a:r>
            <a:r>
              <a:rPr lang="en-GB" dirty="0" err="1" smtClean="0"/>
              <a:t>te</a:t>
            </a:r>
            <a:r>
              <a:rPr lang="en-GB" dirty="0" smtClean="0"/>
              <a:t> default value of step 1. (extends tic-tac-toe)</a:t>
            </a:r>
          </a:p>
          <a:p>
            <a:r>
              <a:rPr lang="en-GB" dirty="0" smtClean="0">
                <a:solidFill>
                  <a:srgbClr val="FF0000"/>
                </a:solidFill>
              </a:rPr>
              <a:t>Task</a:t>
            </a:r>
            <a:r>
              <a:rPr lang="en-GB" dirty="0" smtClean="0"/>
              <a:t>: Write a new </a:t>
            </a:r>
            <a:r>
              <a:rPr lang="en-GB" dirty="0" err="1" smtClean="0"/>
              <a:t>computer_move</a:t>
            </a:r>
            <a:r>
              <a:rPr lang="en-GB" dirty="0" smtClean="0"/>
              <a:t>() function so the computer is unbeatable. (extends </a:t>
            </a:r>
            <a:r>
              <a:rPr lang="en-GB" dirty="0"/>
              <a:t>tic-tac-toe)</a:t>
            </a:r>
          </a:p>
          <a:p>
            <a:endParaRPr lang="en-GB" dirty="0"/>
          </a:p>
        </p:txBody>
      </p:sp>
      <p:sp>
        <p:nvSpPr>
          <p:cNvPr id="5" name="TextBox 4"/>
          <p:cNvSpPr txBox="1"/>
          <p:nvPr/>
        </p:nvSpPr>
        <p:spPr>
          <a:xfrm>
            <a:off x="1024127" y="6325862"/>
            <a:ext cx="2676310" cy="369332"/>
          </a:xfrm>
          <a:prstGeom prst="rect">
            <a:avLst/>
          </a:prstGeom>
          <a:noFill/>
        </p:spPr>
        <p:txBody>
          <a:bodyPr wrap="none" rtlCol="0">
            <a:spAutoFit/>
          </a:bodyPr>
          <a:lstStyle/>
          <a:p>
            <a:r>
              <a:rPr lang="en-GB" dirty="0" smtClean="0"/>
              <a:t>Introduce Python Debugger</a:t>
            </a:r>
            <a:endParaRPr lang="en-GB" dirty="0"/>
          </a:p>
        </p:txBody>
      </p:sp>
    </p:spTree>
    <p:extLst>
      <p:ext uri="{BB962C8B-B14F-4D97-AF65-F5344CB8AC3E}">
        <p14:creationId xmlns:p14="http://schemas.microsoft.com/office/powerpoint/2010/main" val="3486070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6</a:t>
            </a:r>
            <a:r>
              <a:rPr lang="en-US" dirty="0" smtClean="0">
                <a:solidFill>
                  <a:srgbClr val="FFFFFF"/>
                </a:solidFill>
              </a:rPr>
              <a:t>. Files and Exceptions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3597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Exceptions</a:t>
            </a:r>
            <a:endParaRPr lang="en-GB" dirty="0"/>
          </a:p>
        </p:txBody>
      </p:sp>
      <p:pic>
        <p:nvPicPr>
          <p:cNvPr id="3" name="Picture 2"/>
          <p:cNvPicPr>
            <a:picLocks noChangeAspect="1"/>
          </p:cNvPicPr>
          <p:nvPr/>
        </p:nvPicPr>
        <p:blipFill>
          <a:blip r:embed="rId2"/>
          <a:stretch>
            <a:fillRect/>
          </a:stretch>
        </p:blipFill>
        <p:spPr>
          <a:xfrm>
            <a:off x="1024128" y="2196799"/>
            <a:ext cx="3191320" cy="466790"/>
          </a:xfrm>
          <a:prstGeom prst="rect">
            <a:avLst/>
          </a:prstGeom>
        </p:spPr>
      </p:pic>
      <p:sp>
        <p:nvSpPr>
          <p:cNvPr id="4" name="TextBox 3"/>
          <p:cNvSpPr txBox="1"/>
          <p:nvPr/>
        </p:nvSpPr>
        <p:spPr>
          <a:xfrm>
            <a:off x="914400" y="1716241"/>
            <a:ext cx="3577261" cy="369332"/>
          </a:xfrm>
          <a:prstGeom prst="rect">
            <a:avLst/>
          </a:prstGeom>
          <a:noFill/>
        </p:spPr>
        <p:txBody>
          <a:bodyPr wrap="none" rtlCol="0">
            <a:spAutoFit/>
          </a:bodyPr>
          <a:lstStyle/>
          <a:p>
            <a:r>
              <a:rPr lang="en-GB" dirty="0" smtClean="0">
                <a:solidFill>
                  <a:srgbClr val="0070C0"/>
                </a:solidFill>
              </a:rPr>
              <a:t>Syntax Errors</a:t>
            </a:r>
            <a:r>
              <a:rPr lang="en-GB" dirty="0" smtClean="0"/>
              <a:t> occur because of typos</a:t>
            </a:r>
            <a:endParaRPr lang="en-GB" dirty="0"/>
          </a:p>
        </p:txBody>
      </p:sp>
      <p:pic>
        <p:nvPicPr>
          <p:cNvPr id="5" name="Picture 4"/>
          <p:cNvPicPr>
            <a:picLocks noChangeAspect="1"/>
          </p:cNvPicPr>
          <p:nvPr/>
        </p:nvPicPr>
        <p:blipFill>
          <a:blip r:embed="rId3"/>
          <a:stretch>
            <a:fillRect/>
          </a:stretch>
        </p:blipFill>
        <p:spPr>
          <a:xfrm>
            <a:off x="914400" y="2889872"/>
            <a:ext cx="4677428" cy="1095528"/>
          </a:xfrm>
          <a:prstGeom prst="rect">
            <a:avLst/>
          </a:prstGeom>
        </p:spPr>
      </p:pic>
      <p:pic>
        <p:nvPicPr>
          <p:cNvPr id="6" name="Picture 5"/>
          <p:cNvPicPr>
            <a:picLocks noChangeAspect="1"/>
          </p:cNvPicPr>
          <p:nvPr/>
        </p:nvPicPr>
        <p:blipFill>
          <a:blip r:embed="rId4"/>
          <a:stretch>
            <a:fillRect/>
          </a:stretch>
        </p:blipFill>
        <p:spPr>
          <a:xfrm>
            <a:off x="6353643" y="2225378"/>
            <a:ext cx="3829584" cy="438211"/>
          </a:xfrm>
          <a:prstGeom prst="rect">
            <a:avLst/>
          </a:prstGeom>
        </p:spPr>
      </p:pic>
      <p:pic>
        <p:nvPicPr>
          <p:cNvPr id="7" name="Picture 6"/>
          <p:cNvPicPr>
            <a:picLocks noChangeAspect="1"/>
          </p:cNvPicPr>
          <p:nvPr/>
        </p:nvPicPr>
        <p:blipFill>
          <a:blip r:embed="rId5"/>
          <a:stretch>
            <a:fillRect/>
          </a:stretch>
        </p:blipFill>
        <p:spPr>
          <a:xfrm>
            <a:off x="6353643" y="2804135"/>
            <a:ext cx="3191320" cy="1267002"/>
          </a:xfrm>
          <a:prstGeom prst="rect">
            <a:avLst/>
          </a:prstGeom>
        </p:spPr>
      </p:pic>
      <p:sp>
        <p:nvSpPr>
          <p:cNvPr id="8" name="TextBox 7"/>
          <p:cNvSpPr txBox="1"/>
          <p:nvPr/>
        </p:nvSpPr>
        <p:spPr>
          <a:xfrm>
            <a:off x="6217920" y="1716241"/>
            <a:ext cx="4426533" cy="369332"/>
          </a:xfrm>
          <a:prstGeom prst="rect">
            <a:avLst/>
          </a:prstGeom>
          <a:noFill/>
        </p:spPr>
        <p:txBody>
          <a:bodyPr wrap="none" rtlCol="0">
            <a:spAutoFit/>
          </a:bodyPr>
          <a:lstStyle/>
          <a:p>
            <a:r>
              <a:rPr lang="en-GB" dirty="0" smtClean="0">
                <a:solidFill>
                  <a:srgbClr val="0070C0"/>
                </a:solidFill>
              </a:rPr>
              <a:t>Exception</a:t>
            </a:r>
            <a:r>
              <a:rPr lang="en-GB" dirty="0" smtClean="0"/>
              <a:t> occurred because key does not exist</a:t>
            </a:r>
            <a:endParaRPr lang="en-GB" dirty="0"/>
          </a:p>
        </p:txBody>
      </p:sp>
      <p:pic>
        <p:nvPicPr>
          <p:cNvPr id="9" name="Picture 8"/>
          <p:cNvPicPr>
            <a:picLocks noChangeAspect="1"/>
          </p:cNvPicPr>
          <p:nvPr/>
        </p:nvPicPr>
        <p:blipFill>
          <a:blip r:embed="rId6"/>
          <a:stretch>
            <a:fillRect/>
          </a:stretch>
        </p:blipFill>
        <p:spPr>
          <a:xfrm>
            <a:off x="914400" y="4875436"/>
            <a:ext cx="9011908" cy="1314633"/>
          </a:xfrm>
          <a:prstGeom prst="rect">
            <a:avLst/>
          </a:prstGeom>
        </p:spPr>
      </p:pic>
      <p:sp>
        <p:nvSpPr>
          <p:cNvPr id="10" name="TextBox 9"/>
          <p:cNvSpPr txBox="1"/>
          <p:nvPr/>
        </p:nvSpPr>
        <p:spPr>
          <a:xfrm>
            <a:off x="914400" y="4420367"/>
            <a:ext cx="4107728" cy="369332"/>
          </a:xfrm>
          <a:prstGeom prst="rect">
            <a:avLst/>
          </a:prstGeom>
          <a:noFill/>
        </p:spPr>
        <p:txBody>
          <a:bodyPr wrap="none" rtlCol="0">
            <a:spAutoFit/>
          </a:bodyPr>
          <a:lstStyle/>
          <a:p>
            <a:r>
              <a:rPr lang="en-GB" dirty="0" smtClean="0"/>
              <a:t>Use a </a:t>
            </a:r>
            <a:r>
              <a:rPr lang="en-GB" dirty="0" smtClean="0">
                <a:solidFill>
                  <a:srgbClr val="0070C0"/>
                </a:solidFill>
              </a:rPr>
              <a:t>try/except</a:t>
            </a:r>
            <a:r>
              <a:rPr lang="en-GB" dirty="0" smtClean="0"/>
              <a:t> block to catch exceptions</a:t>
            </a:r>
            <a:endParaRPr lang="en-GB" dirty="0"/>
          </a:p>
        </p:txBody>
      </p:sp>
      <p:sp>
        <p:nvSpPr>
          <p:cNvPr id="11" name="TextBox 10"/>
          <p:cNvSpPr txBox="1"/>
          <p:nvPr/>
        </p:nvSpPr>
        <p:spPr>
          <a:xfrm>
            <a:off x="860968" y="6318010"/>
            <a:ext cx="3768532" cy="369332"/>
          </a:xfrm>
          <a:prstGeom prst="rect">
            <a:avLst/>
          </a:prstGeom>
          <a:noFill/>
        </p:spPr>
        <p:txBody>
          <a:bodyPr wrap="none" rtlCol="0">
            <a:spAutoFit/>
          </a:bodyPr>
          <a:lstStyle/>
          <a:p>
            <a:r>
              <a:rPr lang="en-GB" dirty="0" smtClean="0"/>
              <a:t>This ensures the program keeps running</a:t>
            </a:r>
            <a:endParaRPr lang="en-GB" dirty="0"/>
          </a:p>
        </p:txBody>
      </p:sp>
    </p:spTree>
    <p:extLst>
      <p:ext uri="{BB962C8B-B14F-4D97-AF65-F5344CB8AC3E}">
        <p14:creationId xmlns:p14="http://schemas.microsoft.com/office/powerpoint/2010/main" val="385032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2924" y="819241"/>
            <a:ext cx="5228222" cy="3126386"/>
          </a:xfrm>
          <a:prstGeom prst="rect">
            <a:avLst/>
          </a:prstGeom>
        </p:spPr>
      </p:pic>
      <p:sp>
        <p:nvSpPr>
          <p:cNvPr id="3" name="TextBox 2"/>
          <p:cNvSpPr txBox="1"/>
          <p:nvPr/>
        </p:nvSpPr>
        <p:spPr>
          <a:xfrm>
            <a:off x="412923" y="365500"/>
            <a:ext cx="3530262" cy="369332"/>
          </a:xfrm>
          <a:prstGeom prst="rect">
            <a:avLst/>
          </a:prstGeom>
          <a:noFill/>
        </p:spPr>
        <p:txBody>
          <a:bodyPr wrap="none" rtlCol="0">
            <a:spAutoFit/>
          </a:bodyPr>
          <a:lstStyle/>
          <a:p>
            <a:r>
              <a:rPr lang="en-GB" dirty="0" smtClean="0"/>
              <a:t>The </a:t>
            </a:r>
            <a:r>
              <a:rPr lang="en-GB" dirty="0" smtClean="0">
                <a:solidFill>
                  <a:srgbClr val="0070C0"/>
                </a:solidFill>
              </a:rPr>
              <a:t>finally</a:t>
            </a:r>
            <a:r>
              <a:rPr lang="en-GB" dirty="0" smtClean="0"/>
              <a:t> block will always execute</a:t>
            </a:r>
            <a:endParaRPr lang="en-GB" dirty="0"/>
          </a:p>
        </p:txBody>
      </p:sp>
      <p:pic>
        <p:nvPicPr>
          <p:cNvPr id="4" name="Picture 3"/>
          <p:cNvPicPr>
            <a:picLocks noChangeAspect="1"/>
          </p:cNvPicPr>
          <p:nvPr/>
        </p:nvPicPr>
        <p:blipFill>
          <a:blip r:embed="rId3"/>
          <a:stretch>
            <a:fillRect/>
          </a:stretch>
        </p:blipFill>
        <p:spPr>
          <a:xfrm>
            <a:off x="6574357" y="766028"/>
            <a:ext cx="4124901" cy="2810267"/>
          </a:xfrm>
          <a:prstGeom prst="rect">
            <a:avLst/>
          </a:prstGeom>
        </p:spPr>
      </p:pic>
      <p:sp>
        <p:nvSpPr>
          <p:cNvPr id="5" name="TextBox 4"/>
          <p:cNvSpPr txBox="1"/>
          <p:nvPr/>
        </p:nvSpPr>
        <p:spPr>
          <a:xfrm>
            <a:off x="6574357" y="365500"/>
            <a:ext cx="2060308" cy="369332"/>
          </a:xfrm>
          <a:prstGeom prst="rect">
            <a:avLst/>
          </a:prstGeom>
          <a:noFill/>
        </p:spPr>
        <p:txBody>
          <a:bodyPr wrap="none" rtlCol="0">
            <a:spAutoFit/>
          </a:bodyPr>
          <a:lstStyle/>
          <a:p>
            <a:r>
              <a:rPr lang="en-GB" dirty="0" smtClean="0">
                <a:solidFill>
                  <a:srgbClr val="0070C0"/>
                </a:solidFill>
              </a:rPr>
              <a:t>Raising</a:t>
            </a:r>
            <a:r>
              <a:rPr lang="en-GB" dirty="0" smtClean="0"/>
              <a:t> an exception</a:t>
            </a:r>
            <a:endParaRPr lang="en-GB" dirty="0"/>
          </a:p>
        </p:txBody>
      </p:sp>
      <p:pic>
        <p:nvPicPr>
          <p:cNvPr id="6" name="Picture 5"/>
          <p:cNvPicPr>
            <a:picLocks noChangeAspect="1"/>
          </p:cNvPicPr>
          <p:nvPr/>
        </p:nvPicPr>
        <p:blipFill>
          <a:blip r:embed="rId4"/>
          <a:stretch>
            <a:fillRect/>
          </a:stretch>
        </p:blipFill>
        <p:spPr>
          <a:xfrm>
            <a:off x="6715249" y="4130293"/>
            <a:ext cx="4960935" cy="2607784"/>
          </a:xfrm>
          <a:prstGeom prst="rect">
            <a:avLst/>
          </a:prstGeom>
        </p:spPr>
      </p:pic>
      <p:sp>
        <p:nvSpPr>
          <p:cNvPr id="7" name="TextBox 6"/>
          <p:cNvSpPr txBox="1"/>
          <p:nvPr/>
        </p:nvSpPr>
        <p:spPr>
          <a:xfrm>
            <a:off x="6574357" y="3760961"/>
            <a:ext cx="2621359" cy="369332"/>
          </a:xfrm>
          <a:prstGeom prst="rect">
            <a:avLst/>
          </a:prstGeom>
          <a:noFill/>
        </p:spPr>
        <p:txBody>
          <a:bodyPr wrap="none" rtlCol="0">
            <a:spAutoFit/>
          </a:bodyPr>
          <a:lstStyle/>
          <a:p>
            <a:r>
              <a:rPr lang="en-GB" dirty="0" smtClean="0"/>
              <a:t>Raising a </a:t>
            </a:r>
            <a:r>
              <a:rPr lang="en-GB" dirty="0" smtClean="0">
                <a:solidFill>
                  <a:srgbClr val="0070C0"/>
                </a:solidFill>
              </a:rPr>
              <a:t>custom exception</a:t>
            </a:r>
            <a:endParaRPr lang="en-GB" dirty="0">
              <a:solidFill>
                <a:srgbClr val="0070C0"/>
              </a:solidFill>
            </a:endParaRPr>
          </a:p>
        </p:txBody>
      </p:sp>
      <p:sp>
        <p:nvSpPr>
          <p:cNvPr id="8" name="TextBox 7"/>
          <p:cNvSpPr txBox="1"/>
          <p:nvPr/>
        </p:nvSpPr>
        <p:spPr>
          <a:xfrm>
            <a:off x="520505" y="4487594"/>
            <a:ext cx="5641801" cy="2308324"/>
          </a:xfrm>
          <a:prstGeom prst="rect">
            <a:avLst/>
          </a:prstGeom>
          <a:noFill/>
        </p:spPr>
        <p:txBody>
          <a:bodyPr wrap="none" rtlCol="0">
            <a:spAutoFit/>
          </a:bodyPr>
          <a:lstStyle/>
          <a:p>
            <a:r>
              <a:rPr lang="en-GB" dirty="0" err="1" smtClean="0"/>
              <a:t>IOError</a:t>
            </a:r>
            <a:r>
              <a:rPr lang="en-GB" dirty="0" smtClean="0"/>
              <a:t> – file doesn’t exist</a:t>
            </a:r>
          </a:p>
          <a:p>
            <a:r>
              <a:rPr lang="en-GB" dirty="0" err="1" smtClean="0"/>
              <a:t>IndexError</a:t>
            </a:r>
            <a:r>
              <a:rPr lang="en-GB" dirty="0" smtClean="0"/>
              <a:t> - lists</a:t>
            </a:r>
          </a:p>
          <a:p>
            <a:r>
              <a:rPr lang="en-GB" dirty="0" err="1" smtClean="0"/>
              <a:t>KeyError</a:t>
            </a:r>
            <a:r>
              <a:rPr lang="en-GB" dirty="0" smtClean="0"/>
              <a:t> - dictionary</a:t>
            </a:r>
          </a:p>
          <a:p>
            <a:r>
              <a:rPr lang="en-GB" dirty="0" err="1" smtClean="0"/>
              <a:t>NameError</a:t>
            </a:r>
            <a:r>
              <a:rPr lang="en-GB" dirty="0" smtClean="0"/>
              <a:t> – variable or function not found</a:t>
            </a:r>
          </a:p>
          <a:p>
            <a:r>
              <a:rPr lang="en-GB" dirty="0" err="1" smtClean="0"/>
              <a:t>SyntaxError</a:t>
            </a:r>
            <a:r>
              <a:rPr lang="en-GB" dirty="0" smtClean="0"/>
              <a:t> - typo</a:t>
            </a:r>
          </a:p>
          <a:p>
            <a:r>
              <a:rPr lang="en-GB" dirty="0" err="1" smtClean="0"/>
              <a:t>TypeError</a:t>
            </a:r>
            <a:r>
              <a:rPr lang="en-GB" dirty="0" smtClean="0"/>
              <a:t> – operation or function applied to wrong type</a:t>
            </a:r>
          </a:p>
          <a:p>
            <a:r>
              <a:rPr lang="en-GB" dirty="0" err="1" smtClean="0"/>
              <a:t>ValueError</a:t>
            </a:r>
            <a:r>
              <a:rPr lang="en-GB" dirty="0" smtClean="0"/>
              <a:t> – function receives argument with incorrect value</a:t>
            </a:r>
          </a:p>
          <a:p>
            <a:r>
              <a:rPr lang="en-GB" dirty="0" err="1" smtClean="0"/>
              <a:t>ZeroDivisionError</a:t>
            </a:r>
            <a:r>
              <a:rPr lang="en-GB" dirty="0" smtClean="0"/>
              <a:t> – division by zero</a:t>
            </a:r>
            <a:endParaRPr lang="en-GB" dirty="0"/>
          </a:p>
        </p:txBody>
      </p:sp>
    </p:spTree>
    <p:extLst>
      <p:ext uri="{BB962C8B-B14F-4D97-AF65-F5344CB8AC3E}">
        <p14:creationId xmlns:p14="http://schemas.microsoft.com/office/powerpoint/2010/main" val="225214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03478"/>
            <a:ext cx="9720072" cy="1499616"/>
          </a:xfrm>
        </p:spPr>
        <p:txBody>
          <a:bodyPr/>
          <a:lstStyle/>
          <a:p>
            <a:r>
              <a:rPr lang="en-GB" dirty="0" smtClean="0"/>
              <a:t>Reading from files</a:t>
            </a:r>
            <a:endParaRPr lang="en-GB" dirty="0"/>
          </a:p>
        </p:txBody>
      </p:sp>
      <p:sp>
        <p:nvSpPr>
          <p:cNvPr id="3" name="TextBox 2"/>
          <p:cNvSpPr txBox="1"/>
          <p:nvPr/>
        </p:nvSpPr>
        <p:spPr>
          <a:xfrm>
            <a:off x="1024128" y="846314"/>
            <a:ext cx="7403886" cy="369332"/>
          </a:xfrm>
          <a:prstGeom prst="rect">
            <a:avLst/>
          </a:prstGeom>
          <a:noFill/>
        </p:spPr>
        <p:txBody>
          <a:bodyPr wrap="none" rtlCol="0">
            <a:spAutoFit/>
          </a:bodyPr>
          <a:lstStyle/>
          <a:p>
            <a:r>
              <a:rPr lang="en-GB" dirty="0" smtClean="0">
                <a:solidFill>
                  <a:srgbClr val="0070C0"/>
                </a:solidFill>
              </a:rPr>
              <a:t>Absolute path</a:t>
            </a:r>
            <a:r>
              <a:rPr lang="en-GB" dirty="0" smtClean="0"/>
              <a:t> – path from top </a:t>
            </a:r>
            <a:r>
              <a:rPr lang="en-GB" dirty="0"/>
              <a:t>directory e.g. C:\</a:t>
            </a:r>
            <a:r>
              <a:rPr lang="en-GB" dirty="0" smtClean="0"/>
              <a:t>Users\User\Documents\text.txt</a:t>
            </a:r>
            <a:endParaRPr lang="en-GB" dirty="0"/>
          </a:p>
        </p:txBody>
      </p:sp>
      <p:sp>
        <p:nvSpPr>
          <p:cNvPr id="4" name="TextBox 3"/>
          <p:cNvSpPr txBox="1"/>
          <p:nvPr/>
        </p:nvSpPr>
        <p:spPr>
          <a:xfrm>
            <a:off x="1024128" y="1184725"/>
            <a:ext cx="7677743" cy="369332"/>
          </a:xfrm>
          <a:prstGeom prst="rect">
            <a:avLst/>
          </a:prstGeom>
          <a:noFill/>
        </p:spPr>
        <p:txBody>
          <a:bodyPr wrap="none" rtlCol="0">
            <a:spAutoFit/>
          </a:bodyPr>
          <a:lstStyle/>
          <a:p>
            <a:r>
              <a:rPr lang="en-GB" dirty="0" smtClean="0">
                <a:solidFill>
                  <a:srgbClr val="0070C0"/>
                </a:solidFill>
              </a:rPr>
              <a:t>Relative path</a:t>
            </a:r>
            <a:r>
              <a:rPr lang="en-GB" dirty="0" smtClean="0"/>
              <a:t> – path relative to .</a:t>
            </a:r>
            <a:r>
              <a:rPr lang="en-GB" dirty="0" err="1" smtClean="0"/>
              <a:t>py</a:t>
            </a:r>
            <a:r>
              <a:rPr lang="en-GB" dirty="0" smtClean="0"/>
              <a:t> file which is attempting to access it e.g. text.txt</a:t>
            </a:r>
            <a:endParaRPr lang="en-GB" dirty="0"/>
          </a:p>
        </p:txBody>
      </p:sp>
      <p:pic>
        <p:nvPicPr>
          <p:cNvPr id="5" name="Picture 4"/>
          <p:cNvPicPr>
            <a:picLocks noChangeAspect="1"/>
          </p:cNvPicPr>
          <p:nvPr/>
        </p:nvPicPr>
        <p:blipFill>
          <a:blip r:embed="rId2"/>
          <a:stretch>
            <a:fillRect/>
          </a:stretch>
        </p:blipFill>
        <p:spPr>
          <a:xfrm>
            <a:off x="1024128" y="1595107"/>
            <a:ext cx="3924848" cy="1943371"/>
          </a:xfrm>
          <a:prstGeom prst="rect">
            <a:avLst/>
          </a:prstGeom>
        </p:spPr>
      </p:pic>
      <p:pic>
        <p:nvPicPr>
          <p:cNvPr id="6" name="Picture 5"/>
          <p:cNvPicPr>
            <a:picLocks noChangeAspect="1"/>
          </p:cNvPicPr>
          <p:nvPr/>
        </p:nvPicPr>
        <p:blipFill>
          <a:blip r:embed="rId3"/>
          <a:stretch>
            <a:fillRect/>
          </a:stretch>
        </p:blipFill>
        <p:spPr>
          <a:xfrm>
            <a:off x="5392465" y="2125151"/>
            <a:ext cx="5203938" cy="793425"/>
          </a:xfrm>
          <a:prstGeom prst="rect">
            <a:avLst/>
          </a:prstGeom>
        </p:spPr>
      </p:pic>
      <p:sp>
        <p:nvSpPr>
          <p:cNvPr id="7" name="TextBox 6"/>
          <p:cNvSpPr txBox="1"/>
          <p:nvPr/>
        </p:nvSpPr>
        <p:spPr>
          <a:xfrm>
            <a:off x="5279924" y="1755819"/>
            <a:ext cx="4045466" cy="369332"/>
          </a:xfrm>
          <a:prstGeom prst="rect">
            <a:avLst/>
          </a:prstGeom>
          <a:noFill/>
        </p:spPr>
        <p:txBody>
          <a:bodyPr wrap="none" rtlCol="0">
            <a:spAutoFit/>
          </a:bodyPr>
          <a:lstStyle/>
          <a:p>
            <a:r>
              <a:rPr lang="en-GB" dirty="0" smtClean="0"/>
              <a:t>The </a:t>
            </a:r>
            <a:r>
              <a:rPr lang="en-GB" dirty="0" smtClean="0">
                <a:solidFill>
                  <a:srgbClr val="0070C0"/>
                </a:solidFill>
              </a:rPr>
              <a:t>with </a:t>
            </a:r>
            <a:r>
              <a:rPr lang="en-GB" dirty="0" smtClean="0"/>
              <a:t>keyword ensures the file is closed</a:t>
            </a:r>
            <a:endParaRPr lang="en-GB" dirty="0"/>
          </a:p>
        </p:txBody>
      </p:sp>
      <p:sp>
        <p:nvSpPr>
          <p:cNvPr id="8" name="TextBox 7"/>
          <p:cNvSpPr txBox="1"/>
          <p:nvPr/>
        </p:nvSpPr>
        <p:spPr>
          <a:xfrm>
            <a:off x="1024128" y="3885257"/>
            <a:ext cx="4561633" cy="1754326"/>
          </a:xfrm>
          <a:prstGeom prst="rect">
            <a:avLst/>
          </a:prstGeom>
          <a:noFill/>
        </p:spPr>
        <p:txBody>
          <a:bodyPr wrap="none" rtlCol="0">
            <a:spAutoFit/>
          </a:bodyPr>
          <a:lstStyle/>
          <a:p>
            <a:r>
              <a:rPr lang="en-GB" dirty="0" err="1"/>
              <a:t>f</a:t>
            </a:r>
            <a:r>
              <a:rPr lang="en-GB" dirty="0" err="1" smtClean="0"/>
              <a:t>ile.read</a:t>
            </a:r>
            <a:r>
              <a:rPr lang="en-GB" dirty="0" smtClean="0"/>
              <a:t>() – return file content as string</a:t>
            </a:r>
          </a:p>
          <a:p>
            <a:r>
              <a:rPr lang="en-GB" dirty="0" err="1"/>
              <a:t>f</a:t>
            </a:r>
            <a:r>
              <a:rPr lang="en-GB" dirty="0" err="1" smtClean="0"/>
              <a:t>ile.readline</a:t>
            </a:r>
            <a:r>
              <a:rPr lang="en-GB" dirty="0" smtClean="0"/>
              <a:t>() – returns next line of file as string</a:t>
            </a:r>
          </a:p>
          <a:p>
            <a:r>
              <a:rPr lang="en-GB" dirty="0" err="1" smtClean="0"/>
              <a:t>file.readlines</a:t>
            </a:r>
            <a:r>
              <a:rPr lang="en-GB" dirty="0" smtClean="0"/>
              <a:t>() – returns list of strings</a:t>
            </a:r>
          </a:p>
          <a:p>
            <a:endParaRPr lang="en-GB" dirty="0" smtClean="0"/>
          </a:p>
          <a:p>
            <a:r>
              <a:rPr lang="en-GB" dirty="0" smtClean="0"/>
              <a:t>Instead of using </a:t>
            </a:r>
            <a:r>
              <a:rPr lang="en-GB" dirty="0" err="1" smtClean="0"/>
              <a:t>file.readlines</a:t>
            </a:r>
            <a:r>
              <a:rPr lang="en-GB" dirty="0" smtClean="0"/>
              <a:t>() we can just </a:t>
            </a:r>
          </a:p>
          <a:p>
            <a:r>
              <a:rPr lang="en-GB" dirty="0" smtClean="0"/>
              <a:t>loop over the file object</a:t>
            </a:r>
          </a:p>
        </p:txBody>
      </p:sp>
      <p:pic>
        <p:nvPicPr>
          <p:cNvPr id="9" name="Picture 8"/>
          <p:cNvPicPr>
            <a:picLocks noChangeAspect="1"/>
          </p:cNvPicPr>
          <p:nvPr/>
        </p:nvPicPr>
        <p:blipFill>
          <a:blip r:embed="rId4"/>
          <a:stretch>
            <a:fillRect/>
          </a:stretch>
        </p:blipFill>
        <p:spPr>
          <a:xfrm>
            <a:off x="5884163" y="3076893"/>
            <a:ext cx="5876427" cy="3524372"/>
          </a:xfrm>
          <a:prstGeom prst="rect">
            <a:avLst/>
          </a:prstGeom>
        </p:spPr>
      </p:pic>
    </p:spTree>
    <p:extLst>
      <p:ext uri="{BB962C8B-B14F-4D97-AF65-F5344CB8AC3E}">
        <p14:creationId xmlns:p14="http://schemas.microsoft.com/office/powerpoint/2010/main" val="393874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Print function and Variables</a:t>
            </a:r>
            <a:endParaRPr lang="en-GB" dirty="0"/>
          </a:p>
        </p:txBody>
      </p:sp>
      <p:sp>
        <p:nvSpPr>
          <p:cNvPr id="3" name="Content Placeholder 2"/>
          <p:cNvSpPr>
            <a:spLocks noGrp="1"/>
          </p:cNvSpPr>
          <p:nvPr>
            <p:ph idx="1"/>
          </p:nvPr>
        </p:nvSpPr>
        <p:spPr>
          <a:xfrm>
            <a:off x="1024128" y="2286000"/>
            <a:ext cx="4755600" cy="4023360"/>
          </a:xfrm>
        </p:spPr>
        <p:txBody>
          <a:bodyPr/>
          <a:lstStyle/>
          <a:p>
            <a:r>
              <a:rPr lang="en-GB" sz="2400" dirty="0" smtClean="0"/>
              <a:t>Print Function</a:t>
            </a:r>
          </a:p>
          <a:p>
            <a:r>
              <a:rPr lang="en-GB" dirty="0" smtClean="0">
                <a:solidFill>
                  <a:srgbClr val="00B0F0"/>
                </a:solidFill>
              </a:rPr>
              <a:t>print(“hello world”)</a:t>
            </a:r>
          </a:p>
          <a:p>
            <a:r>
              <a:rPr lang="en-GB" dirty="0" smtClean="0"/>
              <a:t>The command ‘print’ is a </a:t>
            </a:r>
            <a:r>
              <a:rPr lang="en-GB" dirty="0" smtClean="0">
                <a:solidFill>
                  <a:srgbClr val="00B050"/>
                </a:solidFill>
              </a:rPr>
              <a:t>function</a:t>
            </a:r>
          </a:p>
          <a:p>
            <a:r>
              <a:rPr lang="en-GB" dirty="0" smtClean="0"/>
              <a:t>The text passed is an </a:t>
            </a:r>
            <a:r>
              <a:rPr lang="en-GB" dirty="0" smtClean="0">
                <a:solidFill>
                  <a:srgbClr val="00B050"/>
                </a:solidFill>
              </a:rPr>
              <a:t>argument</a:t>
            </a:r>
            <a:endParaRPr lang="en-GB" dirty="0">
              <a:solidFill>
                <a:srgbClr val="00B050"/>
              </a:solidFill>
            </a:endParaRPr>
          </a:p>
        </p:txBody>
      </p:sp>
      <p:sp>
        <p:nvSpPr>
          <p:cNvPr id="5" name="Content Placeholder 2"/>
          <p:cNvSpPr txBox="1">
            <a:spLocks/>
          </p:cNvSpPr>
          <p:nvPr/>
        </p:nvSpPr>
        <p:spPr>
          <a:xfrm>
            <a:off x="5983669" y="2294707"/>
            <a:ext cx="4755600" cy="144919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2400" dirty="0" smtClean="0"/>
              <a:t>Variables</a:t>
            </a:r>
          </a:p>
          <a:p>
            <a:r>
              <a:rPr lang="en-GB" dirty="0">
                <a:solidFill>
                  <a:srgbClr val="00B0F0"/>
                </a:solidFill>
              </a:rPr>
              <a:t>n</a:t>
            </a:r>
            <a:r>
              <a:rPr lang="en-GB" dirty="0" smtClean="0">
                <a:solidFill>
                  <a:srgbClr val="00B0F0"/>
                </a:solidFill>
              </a:rPr>
              <a:t>ame = “</a:t>
            </a:r>
            <a:r>
              <a:rPr lang="en-GB" dirty="0" err="1" smtClean="0">
                <a:solidFill>
                  <a:srgbClr val="00B0F0"/>
                </a:solidFill>
              </a:rPr>
              <a:t>Samia</a:t>
            </a:r>
            <a:r>
              <a:rPr lang="en-GB" dirty="0" smtClean="0">
                <a:solidFill>
                  <a:srgbClr val="00B0F0"/>
                </a:solidFill>
              </a:rPr>
              <a:t>”</a:t>
            </a:r>
          </a:p>
          <a:p>
            <a:r>
              <a:rPr lang="en-GB" dirty="0" smtClean="0"/>
              <a:t>Think of a box that can store data</a:t>
            </a:r>
            <a:endParaRPr lang="en-GB" dirty="0" smtClean="0">
              <a:solidFill>
                <a:srgbClr val="00B050"/>
              </a:solidFill>
            </a:endParaRPr>
          </a:p>
          <a:p>
            <a:endParaRPr lang="en-GB" dirty="0">
              <a:solidFill>
                <a:srgbClr val="00B050"/>
              </a:solidFill>
            </a:endParaRPr>
          </a:p>
        </p:txBody>
      </p:sp>
      <p:pic>
        <p:nvPicPr>
          <p:cNvPr id="6" name="Picture 5" descr="Javascript Basics | Quacking the Code - Javascript and variab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085" y="3645694"/>
            <a:ext cx="1828324" cy="1371243"/>
          </a:xfrm>
          <a:prstGeom prst="rect">
            <a:avLst/>
          </a:prstGeom>
        </p:spPr>
      </p:pic>
      <p:sp>
        <p:nvSpPr>
          <p:cNvPr id="10" name="TextBox 9"/>
          <p:cNvSpPr txBox="1"/>
          <p:nvPr/>
        </p:nvSpPr>
        <p:spPr>
          <a:xfrm>
            <a:off x="8150825" y="3788229"/>
            <a:ext cx="3337965" cy="369332"/>
          </a:xfrm>
          <a:prstGeom prst="rect">
            <a:avLst/>
          </a:prstGeom>
          <a:noFill/>
        </p:spPr>
        <p:txBody>
          <a:bodyPr wrap="none" rtlCol="0">
            <a:spAutoFit/>
          </a:bodyPr>
          <a:lstStyle/>
          <a:p>
            <a:r>
              <a:rPr lang="en-GB" dirty="0" smtClean="0">
                <a:solidFill>
                  <a:srgbClr val="00B050"/>
                </a:solidFill>
              </a:rPr>
              <a:t>Declared</a:t>
            </a:r>
            <a:r>
              <a:rPr lang="en-GB" dirty="0" smtClean="0"/>
              <a:t> a variable called ‘name’</a:t>
            </a:r>
            <a:endParaRPr lang="en-GB" dirty="0"/>
          </a:p>
        </p:txBody>
      </p:sp>
      <p:sp>
        <p:nvSpPr>
          <p:cNvPr id="11" name="TextBox 10"/>
          <p:cNvSpPr txBox="1"/>
          <p:nvPr/>
        </p:nvSpPr>
        <p:spPr>
          <a:xfrm>
            <a:off x="8185658" y="4201888"/>
            <a:ext cx="3165034" cy="369332"/>
          </a:xfrm>
          <a:prstGeom prst="rect">
            <a:avLst/>
          </a:prstGeom>
          <a:noFill/>
        </p:spPr>
        <p:txBody>
          <a:bodyPr wrap="none" rtlCol="0">
            <a:spAutoFit/>
          </a:bodyPr>
          <a:lstStyle/>
          <a:p>
            <a:r>
              <a:rPr lang="en-GB" dirty="0" smtClean="0">
                <a:solidFill>
                  <a:srgbClr val="00B050"/>
                </a:solidFill>
              </a:rPr>
              <a:t>Assigned</a:t>
            </a:r>
            <a:r>
              <a:rPr lang="en-GB" dirty="0" smtClean="0"/>
              <a:t> a value to the variable</a:t>
            </a:r>
            <a:endParaRPr lang="en-GB" dirty="0"/>
          </a:p>
        </p:txBody>
      </p:sp>
      <p:sp>
        <p:nvSpPr>
          <p:cNvPr id="12" name="Content Placeholder 2"/>
          <p:cNvSpPr txBox="1">
            <a:spLocks/>
          </p:cNvSpPr>
          <p:nvPr/>
        </p:nvSpPr>
        <p:spPr>
          <a:xfrm>
            <a:off x="6109942" y="4968246"/>
            <a:ext cx="5378847" cy="144919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smtClean="0"/>
              <a:t>Variable types: </a:t>
            </a:r>
            <a:r>
              <a:rPr lang="en-GB" dirty="0" smtClean="0">
                <a:solidFill>
                  <a:srgbClr val="00B050"/>
                </a:solidFill>
              </a:rPr>
              <a:t>string</a:t>
            </a:r>
            <a:r>
              <a:rPr lang="en-GB" dirty="0" smtClean="0"/>
              <a:t>, </a:t>
            </a:r>
            <a:r>
              <a:rPr lang="en-GB" dirty="0" smtClean="0">
                <a:solidFill>
                  <a:srgbClr val="00B050"/>
                </a:solidFill>
              </a:rPr>
              <a:t>integer</a:t>
            </a:r>
            <a:r>
              <a:rPr lang="en-GB" dirty="0" smtClean="0"/>
              <a:t>, </a:t>
            </a:r>
            <a:r>
              <a:rPr lang="en-GB" dirty="0" smtClean="0">
                <a:solidFill>
                  <a:srgbClr val="00B050"/>
                </a:solidFill>
              </a:rPr>
              <a:t>float</a:t>
            </a:r>
            <a:r>
              <a:rPr lang="en-GB" dirty="0" smtClean="0"/>
              <a:t>, </a:t>
            </a:r>
            <a:r>
              <a:rPr lang="en-GB" dirty="0" smtClean="0">
                <a:solidFill>
                  <a:srgbClr val="00B050"/>
                </a:solidFill>
              </a:rPr>
              <a:t>boolean</a:t>
            </a:r>
          </a:p>
          <a:p>
            <a:r>
              <a:rPr lang="en-GB" dirty="0" smtClean="0"/>
              <a:t>In Python, variable types are inferred</a:t>
            </a:r>
          </a:p>
          <a:p>
            <a:endParaRPr lang="en-GB" dirty="0">
              <a:solidFill>
                <a:srgbClr val="00B050"/>
              </a:solidFill>
            </a:endParaRPr>
          </a:p>
        </p:txBody>
      </p:sp>
    </p:spTree>
    <p:extLst>
      <p:ext uri="{BB962C8B-B14F-4D97-AF65-F5344CB8AC3E}">
        <p14:creationId xmlns:p14="http://schemas.microsoft.com/office/powerpoint/2010/main" val="3530121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Writing to files</a:t>
            </a:r>
            <a:endParaRPr lang="en-GB" dirty="0"/>
          </a:p>
        </p:txBody>
      </p:sp>
      <p:pic>
        <p:nvPicPr>
          <p:cNvPr id="3" name="Picture 2"/>
          <p:cNvPicPr>
            <a:picLocks noChangeAspect="1"/>
          </p:cNvPicPr>
          <p:nvPr/>
        </p:nvPicPr>
        <p:blipFill>
          <a:blip r:embed="rId2"/>
          <a:stretch>
            <a:fillRect/>
          </a:stretch>
        </p:blipFill>
        <p:spPr>
          <a:xfrm>
            <a:off x="1138255" y="1761248"/>
            <a:ext cx="6795928" cy="1361780"/>
          </a:xfrm>
          <a:prstGeom prst="rect">
            <a:avLst/>
          </a:prstGeom>
        </p:spPr>
      </p:pic>
      <p:pic>
        <p:nvPicPr>
          <p:cNvPr id="4" name="Picture 3"/>
          <p:cNvPicPr>
            <a:picLocks noChangeAspect="1"/>
          </p:cNvPicPr>
          <p:nvPr/>
        </p:nvPicPr>
        <p:blipFill>
          <a:blip r:embed="rId3"/>
          <a:stretch>
            <a:fillRect/>
          </a:stretch>
        </p:blipFill>
        <p:spPr>
          <a:xfrm>
            <a:off x="1138255" y="3260864"/>
            <a:ext cx="8062016" cy="2212208"/>
          </a:xfrm>
          <a:prstGeom prst="rect">
            <a:avLst/>
          </a:prstGeom>
        </p:spPr>
      </p:pic>
      <p:sp>
        <p:nvSpPr>
          <p:cNvPr id="5" name="TextBox 4"/>
          <p:cNvSpPr txBox="1"/>
          <p:nvPr/>
        </p:nvSpPr>
        <p:spPr>
          <a:xfrm>
            <a:off x="1138255" y="5725551"/>
            <a:ext cx="5679568" cy="646331"/>
          </a:xfrm>
          <a:prstGeom prst="rect">
            <a:avLst/>
          </a:prstGeom>
          <a:noFill/>
        </p:spPr>
        <p:txBody>
          <a:bodyPr wrap="none" rtlCol="0">
            <a:spAutoFit/>
          </a:bodyPr>
          <a:lstStyle/>
          <a:p>
            <a:r>
              <a:rPr lang="en-GB" dirty="0" smtClean="0">
                <a:solidFill>
                  <a:srgbClr val="FF0000"/>
                </a:solidFill>
              </a:rPr>
              <a:t>Task!</a:t>
            </a:r>
            <a:r>
              <a:rPr lang="en-GB" dirty="0" smtClean="0"/>
              <a:t>: Create a program that displays a menu: </a:t>
            </a:r>
          </a:p>
          <a:p>
            <a:r>
              <a:rPr lang="en-GB" dirty="0" smtClean="0"/>
              <a:t>1.View acronym’s, 2. Find acronym, 3. Add Acronym, 4. Exit </a:t>
            </a:r>
            <a:endParaRPr lang="en-GB" dirty="0"/>
          </a:p>
        </p:txBody>
      </p:sp>
    </p:spTree>
    <p:extLst>
      <p:ext uri="{BB962C8B-B14F-4D97-AF65-F5344CB8AC3E}">
        <p14:creationId xmlns:p14="http://schemas.microsoft.com/office/powerpoint/2010/main" val="4198268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lstStyle/>
          <a:p>
            <a:r>
              <a:rPr lang="en-GB" dirty="0" smtClean="0">
                <a:solidFill>
                  <a:srgbClr val="FF0000"/>
                </a:solidFill>
              </a:rPr>
              <a:t>Task</a:t>
            </a:r>
            <a:r>
              <a:rPr lang="en-GB" dirty="0" smtClean="0"/>
              <a:t>: Create a Trivia Challenge game</a:t>
            </a:r>
          </a:p>
          <a:p>
            <a:r>
              <a:rPr lang="en-GB" dirty="0" smtClean="0">
                <a:solidFill>
                  <a:srgbClr val="FF0000"/>
                </a:solidFill>
              </a:rPr>
              <a:t>Task!</a:t>
            </a:r>
            <a:r>
              <a:rPr lang="en-GB" dirty="0" smtClean="0"/>
              <a:t>: Improve the Trivia game so that each question has a unique point value associated with it. The player score is the total points that were answered correctly.</a:t>
            </a:r>
          </a:p>
        </p:txBody>
      </p:sp>
      <p:sp>
        <p:nvSpPr>
          <p:cNvPr id="4" name="Content Placeholder 3"/>
          <p:cNvSpPr>
            <a:spLocks noGrp="1"/>
          </p:cNvSpPr>
          <p:nvPr>
            <p:ph sz="half" idx="2"/>
          </p:nvPr>
        </p:nvSpPr>
        <p:spPr/>
        <p:txBody>
          <a:bodyPr/>
          <a:lstStyle/>
          <a:p>
            <a:r>
              <a:rPr lang="en-GB" dirty="0">
                <a:solidFill>
                  <a:srgbClr val="FF0000"/>
                </a:solidFill>
              </a:rPr>
              <a:t>Task</a:t>
            </a:r>
            <a:r>
              <a:rPr lang="en-GB" dirty="0"/>
              <a:t>: Improve the Trivia game so high scores are save to a text file.</a:t>
            </a:r>
          </a:p>
          <a:p>
            <a:r>
              <a:rPr lang="en-GB" dirty="0">
                <a:solidFill>
                  <a:srgbClr val="FF0000"/>
                </a:solidFill>
              </a:rPr>
              <a:t>Task</a:t>
            </a:r>
            <a:r>
              <a:rPr lang="en-GB" dirty="0"/>
              <a:t>: Create a Trivia game episode that tests a players knowledge of Python. </a:t>
            </a:r>
          </a:p>
          <a:p>
            <a:endParaRPr lang="en-GB" dirty="0"/>
          </a:p>
        </p:txBody>
      </p:sp>
    </p:spTree>
    <p:extLst>
      <p:ext uri="{BB962C8B-B14F-4D97-AF65-F5344CB8AC3E}">
        <p14:creationId xmlns:p14="http://schemas.microsoft.com/office/powerpoint/2010/main" val="2969884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7</a:t>
            </a:r>
            <a:r>
              <a:rPr lang="en-US" dirty="0" smtClean="0">
                <a:solidFill>
                  <a:srgbClr val="FFFFFF"/>
                </a:solidFill>
              </a:rPr>
              <a:t>. Classes and Objects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14859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objects</a:t>
            </a:r>
            <a:endParaRPr lang="en-GB" dirty="0"/>
          </a:p>
        </p:txBody>
      </p:sp>
      <p:pic>
        <p:nvPicPr>
          <p:cNvPr id="3" name="Picture 2"/>
          <p:cNvPicPr>
            <a:picLocks noChangeAspect="1"/>
          </p:cNvPicPr>
          <p:nvPr/>
        </p:nvPicPr>
        <p:blipFill>
          <a:blip r:embed="rId2"/>
          <a:stretch>
            <a:fillRect/>
          </a:stretch>
        </p:blipFill>
        <p:spPr>
          <a:xfrm>
            <a:off x="343605" y="2276208"/>
            <a:ext cx="5793810" cy="3594955"/>
          </a:xfrm>
          <a:prstGeom prst="rect">
            <a:avLst/>
          </a:prstGeom>
        </p:spPr>
      </p:pic>
      <p:pic>
        <p:nvPicPr>
          <p:cNvPr id="4" name="Picture 3"/>
          <p:cNvPicPr>
            <a:picLocks noChangeAspect="1"/>
          </p:cNvPicPr>
          <p:nvPr/>
        </p:nvPicPr>
        <p:blipFill>
          <a:blip r:embed="rId3"/>
          <a:stretch>
            <a:fillRect/>
          </a:stretch>
        </p:blipFill>
        <p:spPr>
          <a:xfrm>
            <a:off x="6341056" y="3306728"/>
            <a:ext cx="5144218" cy="2695951"/>
          </a:xfrm>
          <a:prstGeom prst="rect">
            <a:avLst/>
          </a:prstGeom>
        </p:spPr>
      </p:pic>
      <p:sp>
        <p:nvSpPr>
          <p:cNvPr id="5" name="TextBox 4"/>
          <p:cNvSpPr txBox="1"/>
          <p:nvPr/>
        </p:nvSpPr>
        <p:spPr>
          <a:xfrm>
            <a:off x="6341056" y="2148132"/>
            <a:ext cx="5400453" cy="369332"/>
          </a:xfrm>
          <a:prstGeom prst="rect">
            <a:avLst/>
          </a:prstGeom>
          <a:noFill/>
        </p:spPr>
        <p:txBody>
          <a:bodyPr wrap="none" rtlCol="0">
            <a:spAutoFit/>
          </a:bodyPr>
          <a:lstStyle/>
          <a:p>
            <a:r>
              <a:rPr lang="en-GB" dirty="0" smtClean="0"/>
              <a:t>A </a:t>
            </a:r>
            <a:r>
              <a:rPr lang="en-GB" dirty="0" smtClean="0">
                <a:solidFill>
                  <a:srgbClr val="0070C0"/>
                </a:solidFill>
              </a:rPr>
              <a:t>class</a:t>
            </a:r>
            <a:r>
              <a:rPr lang="en-GB" dirty="0" smtClean="0"/>
              <a:t> is a template which can be used to create objects.</a:t>
            </a:r>
            <a:endParaRPr lang="en-GB" dirty="0"/>
          </a:p>
        </p:txBody>
      </p:sp>
      <p:sp>
        <p:nvSpPr>
          <p:cNvPr id="6" name="TextBox 5"/>
          <p:cNvSpPr txBox="1"/>
          <p:nvPr/>
        </p:nvSpPr>
        <p:spPr>
          <a:xfrm>
            <a:off x="6341056" y="2517464"/>
            <a:ext cx="5807295" cy="646331"/>
          </a:xfrm>
          <a:prstGeom prst="rect">
            <a:avLst/>
          </a:prstGeom>
          <a:noFill/>
        </p:spPr>
        <p:txBody>
          <a:bodyPr wrap="none" rtlCol="0">
            <a:spAutoFit/>
          </a:bodyPr>
          <a:lstStyle/>
          <a:p>
            <a:r>
              <a:rPr lang="en-GB" dirty="0" smtClean="0"/>
              <a:t>The initialize method must have a </a:t>
            </a:r>
            <a:r>
              <a:rPr lang="en-GB" dirty="0" smtClean="0">
                <a:solidFill>
                  <a:srgbClr val="0070C0"/>
                </a:solidFill>
              </a:rPr>
              <a:t>self</a:t>
            </a:r>
            <a:r>
              <a:rPr lang="en-GB" dirty="0" smtClean="0"/>
              <a:t> parameter. </a:t>
            </a:r>
          </a:p>
          <a:p>
            <a:r>
              <a:rPr lang="en-GB" dirty="0" smtClean="0"/>
              <a:t>This refers to the current object. This is known as a </a:t>
            </a:r>
            <a:r>
              <a:rPr lang="en-GB" dirty="0" smtClean="0">
                <a:solidFill>
                  <a:srgbClr val="0070C0"/>
                </a:solidFill>
              </a:rPr>
              <a:t>constructor</a:t>
            </a:r>
            <a:r>
              <a:rPr lang="en-GB" dirty="0" smtClean="0"/>
              <a:t>.</a:t>
            </a:r>
            <a:endParaRPr lang="en-GB" dirty="0"/>
          </a:p>
        </p:txBody>
      </p:sp>
      <p:sp>
        <p:nvSpPr>
          <p:cNvPr id="7" name="TextBox 6"/>
          <p:cNvSpPr txBox="1"/>
          <p:nvPr/>
        </p:nvSpPr>
        <p:spPr>
          <a:xfrm>
            <a:off x="6341056" y="6119024"/>
            <a:ext cx="5412035" cy="646331"/>
          </a:xfrm>
          <a:prstGeom prst="rect">
            <a:avLst/>
          </a:prstGeom>
          <a:noFill/>
        </p:spPr>
        <p:txBody>
          <a:bodyPr wrap="square" rtlCol="0">
            <a:spAutoFit/>
          </a:bodyPr>
          <a:lstStyle/>
          <a:p>
            <a:r>
              <a:rPr lang="en-GB" dirty="0" smtClean="0"/>
              <a:t>The other parameters are the </a:t>
            </a:r>
            <a:r>
              <a:rPr lang="en-GB" dirty="0" smtClean="0">
                <a:solidFill>
                  <a:srgbClr val="0070C0"/>
                </a:solidFill>
              </a:rPr>
              <a:t>attributes</a:t>
            </a:r>
            <a:r>
              <a:rPr lang="en-GB" dirty="0" smtClean="0"/>
              <a:t> we want to initialize.</a:t>
            </a:r>
            <a:endParaRPr lang="en-GB" dirty="0"/>
          </a:p>
        </p:txBody>
      </p:sp>
      <p:sp>
        <p:nvSpPr>
          <p:cNvPr id="8" name="TextBox 7"/>
          <p:cNvSpPr txBox="1"/>
          <p:nvPr/>
        </p:nvSpPr>
        <p:spPr>
          <a:xfrm>
            <a:off x="1024128" y="1627938"/>
            <a:ext cx="3829446" cy="369332"/>
          </a:xfrm>
          <a:prstGeom prst="rect">
            <a:avLst/>
          </a:prstGeom>
          <a:noFill/>
        </p:spPr>
        <p:txBody>
          <a:bodyPr wrap="none" rtlCol="0">
            <a:spAutoFit/>
          </a:bodyPr>
          <a:lstStyle/>
          <a:p>
            <a:r>
              <a:rPr lang="en-GB" dirty="0" smtClean="0"/>
              <a:t>Object Orientated Programming (OOP)</a:t>
            </a:r>
            <a:endParaRPr lang="en-GB" dirty="0"/>
          </a:p>
        </p:txBody>
      </p:sp>
    </p:spTree>
    <p:extLst>
      <p:ext uri="{BB962C8B-B14F-4D97-AF65-F5344CB8AC3E}">
        <p14:creationId xmlns:p14="http://schemas.microsoft.com/office/powerpoint/2010/main" val="202742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 methods</a:t>
            </a:r>
            <a:endParaRPr lang="en-GB" dirty="0"/>
          </a:p>
        </p:txBody>
      </p:sp>
      <p:pic>
        <p:nvPicPr>
          <p:cNvPr id="3" name="Picture 2"/>
          <p:cNvPicPr>
            <a:picLocks noChangeAspect="1"/>
          </p:cNvPicPr>
          <p:nvPr/>
        </p:nvPicPr>
        <p:blipFill>
          <a:blip r:embed="rId2"/>
          <a:stretch>
            <a:fillRect/>
          </a:stretch>
        </p:blipFill>
        <p:spPr>
          <a:xfrm>
            <a:off x="1024128" y="2360318"/>
            <a:ext cx="5068007" cy="4220164"/>
          </a:xfrm>
          <a:prstGeom prst="rect">
            <a:avLst/>
          </a:prstGeom>
        </p:spPr>
      </p:pic>
      <p:sp>
        <p:nvSpPr>
          <p:cNvPr id="4" name="TextBox 3"/>
          <p:cNvSpPr txBox="1"/>
          <p:nvPr/>
        </p:nvSpPr>
        <p:spPr>
          <a:xfrm>
            <a:off x="6375400" y="2360318"/>
            <a:ext cx="4802918" cy="369332"/>
          </a:xfrm>
          <a:prstGeom prst="rect">
            <a:avLst/>
          </a:prstGeom>
          <a:noFill/>
        </p:spPr>
        <p:txBody>
          <a:bodyPr wrap="none" rtlCol="0">
            <a:spAutoFit/>
          </a:bodyPr>
          <a:lstStyle/>
          <a:p>
            <a:r>
              <a:rPr lang="en-GB" dirty="0" smtClean="0"/>
              <a:t>A class </a:t>
            </a:r>
            <a:r>
              <a:rPr lang="en-GB" dirty="0" smtClean="0">
                <a:solidFill>
                  <a:srgbClr val="0070C0"/>
                </a:solidFill>
              </a:rPr>
              <a:t>method</a:t>
            </a:r>
            <a:r>
              <a:rPr lang="en-GB" dirty="0" smtClean="0"/>
              <a:t> is a function that belongs to a class</a:t>
            </a:r>
            <a:endParaRPr lang="en-GB" dirty="0"/>
          </a:p>
        </p:txBody>
      </p:sp>
      <p:sp>
        <p:nvSpPr>
          <p:cNvPr id="5" name="TextBox 4"/>
          <p:cNvSpPr txBox="1"/>
          <p:nvPr/>
        </p:nvSpPr>
        <p:spPr>
          <a:xfrm>
            <a:off x="6375400" y="2820470"/>
            <a:ext cx="4549451" cy="369332"/>
          </a:xfrm>
          <a:prstGeom prst="rect">
            <a:avLst/>
          </a:prstGeom>
          <a:noFill/>
        </p:spPr>
        <p:txBody>
          <a:bodyPr wrap="none" rtlCol="0">
            <a:spAutoFit/>
          </a:bodyPr>
          <a:lstStyle/>
          <a:p>
            <a:r>
              <a:rPr lang="en-GB" dirty="0" smtClean="0"/>
              <a:t>Class methods must have self as first parameter</a:t>
            </a:r>
            <a:endParaRPr lang="en-GB" dirty="0"/>
          </a:p>
        </p:txBody>
      </p:sp>
      <p:sp>
        <p:nvSpPr>
          <p:cNvPr id="6" name="TextBox 5"/>
          <p:cNvSpPr txBox="1"/>
          <p:nvPr/>
        </p:nvSpPr>
        <p:spPr>
          <a:xfrm>
            <a:off x="6375400" y="3280622"/>
            <a:ext cx="5473743" cy="923330"/>
          </a:xfrm>
          <a:prstGeom prst="rect">
            <a:avLst/>
          </a:prstGeom>
          <a:noFill/>
        </p:spPr>
        <p:txBody>
          <a:bodyPr wrap="none" rtlCol="0">
            <a:spAutoFit/>
          </a:bodyPr>
          <a:lstStyle/>
          <a:p>
            <a:r>
              <a:rPr lang="en-GB" dirty="0" smtClean="0"/>
              <a:t>Import a class using:</a:t>
            </a:r>
          </a:p>
          <a:p>
            <a:r>
              <a:rPr lang="en-GB" dirty="0">
                <a:solidFill>
                  <a:srgbClr val="00B050"/>
                </a:solidFill>
              </a:rPr>
              <a:t>f</a:t>
            </a:r>
            <a:r>
              <a:rPr lang="en-GB" dirty="0" smtClean="0">
                <a:solidFill>
                  <a:srgbClr val="00B050"/>
                </a:solidFill>
              </a:rPr>
              <a:t>rom employee import Employee</a:t>
            </a:r>
          </a:p>
          <a:p>
            <a:r>
              <a:rPr lang="en-GB" dirty="0"/>
              <a:t>e</a:t>
            </a:r>
            <a:r>
              <a:rPr lang="en-GB" dirty="0" smtClean="0"/>
              <a:t>mployee is the file name and Employee is the class name</a:t>
            </a:r>
            <a:endParaRPr lang="en-GB" dirty="0"/>
          </a:p>
        </p:txBody>
      </p:sp>
      <p:sp>
        <p:nvSpPr>
          <p:cNvPr id="7" name="TextBox 6"/>
          <p:cNvSpPr txBox="1"/>
          <p:nvPr/>
        </p:nvSpPr>
        <p:spPr>
          <a:xfrm>
            <a:off x="6375400" y="4294772"/>
            <a:ext cx="4033540" cy="369332"/>
          </a:xfrm>
          <a:prstGeom prst="rect">
            <a:avLst/>
          </a:prstGeom>
          <a:noFill/>
        </p:spPr>
        <p:txBody>
          <a:bodyPr wrap="none" rtlCol="0">
            <a:spAutoFit/>
          </a:bodyPr>
          <a:lstStyle/>
          <a:p>
            <a:r>
              <a:rPr lang="en-GB" dirty="0" smtClean="0">
                <a:solidFill>
                  <a:srgbClr val="FF0000"/>
                </a:solidFill>
              </a:rPr>
              <a:t>Task!</a:t>
            </a:r>
            <a:r>
              <a:rPr lang="en-GB" dirty="0" smtClean="0"/>
              <a:t>: Create a company payroll program</a:t>
            </a:r>
            <a:endParaRPr lang="en-GB" dirty="0"/>
          </a:p>
        </p:txBody>
      </p:sp>
      <p:sp>
        <p:nvSpPr>
          <p:cNvPr id="8" name="TextBox 7"/>
          <p:cNvSpPr txBox="1"/>
          <p:nvPr/>
        </p:nvSpPr>
        <p:spPr>
          <a:xfrm>
            <a:off x="6375400" y="4754924"/>
            <a:ext cx="5733493" cy="923330"/>
          </a:xfrm>
          <a:prstGeom prst="rect">
            <a:avLst/>
          </a:prstGeom>
          <a:noFill/>
        </p:spPr>
        <p:txBody>
          <a:bodyPr wrap="none" rtlCol="0">
            <a:spAutoFit/>
          </a:bodyPr>
          <a:lstStyle/>
          <a:p>
            <a:r>
              <a:rPr lang="en-GB" dirty="0"/>
              <a:t>A</a:t>
            </a:r>
            <a:r>
              <a:rPr lang="en-GB" dirty="0" smtClean="0"/>
              <a:t> </a:t>
            </a:r>
            <a:r>
              <a:rPr lang="en-GB" dirty="0">
                <a:solidFill>
                  <a:srgbClr val="0070C0"/>
                </a:solidFill>
              </a:rPr>
              <a:t>module </a:t>
            </a:r>
            <a:r>
              <a:rPr lang="en-GB" dirty="0"/>
              <a:t>is a file containing Python code. The code in a </a:t>
            </a:r>
            <a:endParaRPr lang="en-GB" dirty="0" smtClean="0"/>
          </a:p>
          <a:p>
            <a:r>
              <a:rPr lang="en-GB" dirty="0" smtClean="0"/>
              <a:t>module </a:t>
            </a:r>
            <a:r>
              <a:rPr lang="en-GB" dirty="0"/>
              <a:t>can consist of Python statements, function definitions, </a:t>
            </a:r>
            <a:endParaRPr lang="en-GB" dirty="0" smtClean="0"/>
          </a:p>
          <a:p>
            <a:r>
              <a:rPr lang="en-GB" dirty="0" smtClean="0"/>
              <a:t>class </a:t>
            </a:r>
            <a:r>
              <a:rPr lang="en-GB" dirty="0"/>
              <a:t>definitions, and variable assignments.</a:t>
            </a:r>
            <a:endParaRPr lang="en-GB" dirty="0"/>
          </a:p>
        </p:txBody>
      </p:sp>
      <p:sp>
        <p:nvSpPr>
          <p:cNvPr id="9" name="TextBox 8"/>
          <p:cNvSpPr txBox="1"/>
          <p:nvPr/>
        </p:nvSpPr>
        <p:spPr>
          <a:xfrm>
            <a:off x="6375400" y="5769074"/>
            <a:ext cx="5364610" cy="646331"/>
          </a:xfrm>
          <a:prstGeom prst="rect">
            <a:avLst/>
          </a:prstGeom>
          <a:noFill/>
        </p:spPr>
        <p:txBody>
          <a:bodyPr wrap="none" rtlCol="0">
            <a:spAutoFit/>
          </a:bodyPr>
          <a:lstStyle/>
          <a:p>
            <a:r>
              <a:rPr lang="en-GB" dirty="0" smtClean="0"/>
              <a:t>Benefits of modules: file-based organisation, namespace</a:t>
            </a:r>
          </a:p>
          <a:p>
            <a:r>
              <a:rPr lang="en-GB" dirty="0" smtClean="0"/>
              <a:t>Isolation, code reusability, importing modules.</a:t>
            </a:r>
            <a:endParaRPr lang="en-GB" dirty="0"/>
          </a:p>
        </p:txBody>
      </p:sp>
    </p:spTree>
    <p:extLst>
      <p:ext uri="{BB962C8B-B14F-4D97-AF65-F5344CB8AC3E}">
        <p14:creationId xmlns:p14="http://schemas.microsoft.com/office/powerpoint/2010/main" val="1136789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 Attributes and Static Methods</a:t>
            </a:r>
            <a:endParaRPr lang="en-GB" dirty="0"/>
          </a:p>
        </p:txBody>
      </p:sp>
      <p:pic>
        <p:nvPicPr>
          <p:cNvPr id="3" name="Picture 2"/>
          <p:cNvPicPr>
            <a:picLocks noChangeAspect="1"/>
          </p:cNvPicPr>
          <p:nvPr/>
        </p:nvPicPr>
        <p:blipFill>
          <a:blip r:embed="rId2"/>
          <a:stretch>
            <a:fillRect/>
          </a:stretch>
        </p:blipFill>
        <p:spPr>
          <a:xfrm>
            <a:off x="1134813" y="1841266"/>
            <a:ext cx="4884518" cy="4584934"/>
          </a:xfrm>
          <a:prstGeom prst="rect">
            <a:avLst/>
          </a:prstGeom>
        </p:spPr>
      </p:pic>
      <p:sp>
        <p:nvSpPr>
          <p:cNvPr id="4" name="TextBox 3"/>
          <p:cNvSpPr txBox="1"/>
          <p:nvPr/>
        </p:nvSpPr>
        <p:spPr>
          <a:xfrm>
            <a:off x="6253315" y="1841266"/>
            <a:ext cx="4841390" cy="646331"/>
          </a:xfrm>
          <a:prstGeom prst="rect">
            <a:avLst/>
          </a:prstGeom>
          <a:noFill/>
        </p:spPr>
        <p:txBody>
          <a:bodyPr wrap="none" rtlCol="0">
            <a:spAutoFit/>
          </a:bodyPr>
          <a:lstStyle/>
          <a:p>
            <a:r>
              <a:rPr lang="en-GB" dirty="0" smtClean="0"/>
              <a:t>A </a:t>
            </a:r>
            <a:r>
              <a:rPr lang="en-GB" dirty="0" smtClean="0">
                <a:solidFill>
                  <a:srgbClr val="0070C0"/>
                </a:solidFill>
              </a:rPr>
              <a:t>class attribute </a:t>
            </a:r>
            <a:r>
              <a:rPr lang="en-GB" dirty="0" smtClean="0"/>
              <a:t>or </a:t>
            </a:r>
            <a:r>
              <a:rPr lang="en-GB" dirty="0" smtClean="0">
                <a:solidFill>
                  <a:srgbClr val="0070C0"/>
                </a:solidFill>
              </a:rPr>
              <a:t>static method </a:t>
            </a:r>
            <a:r>
              <a:rPr lang="en-GB" dirty="0" smtClean="0"/>
              <a:t>is associated with</a:t>
            </a:r>
          </a:p>
          <a:p>
            <a:r>
              <a:rPr lang="en-GB" dirty="0"/>
              <a:t>t</a:t>
            </a:r>
            <a:r>
              <a:rPr lang="en-GB" dirty="0" smtClean="0"/>
              <a:t>he class, not the object</a:t>
            </a:r>
            <a:endParaRPr lang="en-GB" dirty="0"/>
          </a:p>
        </p:txBody>
      </p:sp>
      <p:sp>
        <p:nvSpPr>
          <p:cNvPr id="5" name="TextBox 4"/>
          <p:cNvSpPr txBox="1"/>
          <p:nvPr/>
        </p:nvSpPr>
        <p:spPr>
          <a:xfrm>
            <a:off x="6253315" y="2603500"/>
            <a:ext cx="5331139" cy="923330"/>
          </a:xfrm>
          <a:prstGeom prst="rect">
            <a:avLst/>
          </a:prstGeom>
          <a:noFill/>
        </p:spPr>
        <p:txBody>
          <a:bodyPr wrap="none" rtlCol="0">
            <a:spAutoFit/>
          </a:bodyPr>
          <a:lstStyle/>
          <a:p>
            <a:r>
              <a:rPr lang="en-GB" dirty="0" smtClean="0"/>
              <a:t>If the class is a template, an object is an instance of </a:t>
            </a:r>
          </a:p>
          <a:p>
            <a:r>
              <a:rPr lang="en-GB" dirty="0" smtClean="0"/>
              <a:t>that template, think of a class attribute as a post it note </a:t>
            </a:r>
          </a:p>
          <a:p>
            <a:r>
              <a:rPr lang="en-GB" dirty="0" smtClean="0"/>
              <a:t>stuck to the template.</a:t>
            </a:r>
            <a:endParaRPr lang="en-GB" dirty="0"/>
          </a:p>
        </p:txBody>
      </p:sp>
      <p:sp>
        <p:nvSpPr>
          <p:cNvPr id="6" name="TextBox 5"/>
          <p:cNvSpPr txBox="1"/>
          <p:nvPr/>
        </p:nvSpPr>
        <p:spPr>
          <a:xfrm>
            <a:off x="6254180" y="3668133"/>
            <a:ext cx="5573577" cy="369332"/>
          </a:xfrm>
          <a:prstGeom prst="rect">
            <a:avLst/>
          </a:prstGeom>
          <a:noFill/>
        </p:spPr>
        <p:txBody>
          <a:bodyPr wrap="none" rtlCol="0">
            <a:spAutoFit/>
          </a:bodyPr>
          <a:lstStyle/>
          <a:p>
            <a:r>
              <a:rPr lang="en-GB" dirty="0" smtClean="0"/>
              <a:t>The self keyword is not used with static attribute or method</a:t>
            </a:r>
            <a:endParaRPr lang="en-GB" dirty="0"/>
          </a:p>
        </p:txBody>
      </p:sp>
      <p:sp>
        <p:nvSpPr>
          <p:cNvPr id="7" name="TextBox 6"/>
          <p:cNvSpPr txBox="1"/>
          <p:nvPr/>
        </p:nvSpPr>
        <p:spPr>
          <a:xfrm>
            <a:off x="6253315" y="4166068"/>
            <a:ext cx="5817746" cy="646331"/>
          </a:xfrm>
          <a:prstGeom prst="rect">
            <a:avLst/>
          </a:prstGeom>
          <a:noFill/>
        </p:spPr>
        <p:txBody>
          <a:bodyPr wrap="none" rtlCol="0">
            <a:spAutoFit/>
          </a:bodyPr>
          <a:lstStyle/>
          <a:p>
            <a:r>
              <a:rPr lang="en-GB" dirty="0" smtClean="0"/>
              <a:t>They are accessed using the class name, not the objects name.</a:t>
            </a:r>
          </a:p>
          <a:p>
            <a:r>
              <a:rPr lang="en-GB" dirty="0" smtClean="0"/>
              <a:t>This means they are available before an object is created.</a:t>
            </a:r>
            <a:endParaRPr lang="en-GB" dirty="0"/>
          </a:p>
        </p:txBody>
      </p:sp>
    </p:spTree>
    <p:extLst>
      <p:ext uri="{BB962C8B-B14F-4D97-AF65-F5344CB8AC3E}">
        <p14:creationId xmlns:p14="http://schemas.microsoft.com/office/powerpoint/2010/main" val="1451216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Private attributes and private methods</a:t>
            </a:r>
            <a:endParaRPr lang="en-GB" dirty="0"/>
          </a:p>
        </p:txBody>
      </p:sp>
      <p:pic>
        <p:nvPicPr>
          <p:cNvPr id="3" name="Picture 2"/>
          <p:cNvPicPr>
            <a:picLocks noChangeAspect="1"/>
          </p:cNvPicPr>
          <p:nvPr/>
        </p:nvPicPr>
        <p:blipFill>
          <a:blip r:embed="rId2"/>
          <a:stretch>
            <a:fillRect/>
          </a:stretch>
        </p:blipFill>
        <p:spPr>
          <a:xfrm>
            <a:off x="846328" y="1795320"/>
            <a:ext cx="4182872" cy="2198820"/>
          </a:xfrm>
          <a:prstGeom prst="rect">
            <a:avLst/>
          </a:prstGeom>
        </p:spPr>
      </p:pic>
      <p:pic>
        <p:nvPicPr>
          <p:cNvPr id="5" name="Picture 4"/>
          <p:cNvPicPr>
            <a:picLocks noChangeAspect="1"/>
          </p:cNvPicPr>
          <p:nvPr/>
        </p:nvPicPr>
        <p:blipFill>
          <a:blip r:embed="rId3"/>
          <a:stretch>
            <a:fillRect/>
          </a:stretch>
        </p:blipFill>
        <p:spPr>
          <a:xfrm>
            <a:off x="5397500" y="1795318"/>
            <a:ext cx="6636516" cy="3487881"/>
          </a:xfrm>
          <a:prstGeom prst="rect">
            <a:avLst/>
          </a:prstGeom>
        </p:spPr>
      </p:pic>
      <p:sp>
        <p:nvSpPr>
          <p:cNvPr id="6" name="TextBox 5"/>
          <p:cNvSpPr txBox="1"/>
          <p:nvPr/>
        </p:nvSpPr>
        <p:spPr>
          <a:xfrm>
            <a:off x="531873" y="4178300"/>
            <a:ext cx="4865627" cy="646331"/>
          </a:xfrm>
          <a:prstGeom prst="rect">
            <a:avLst/>
          </a:prstGeom>
          <a:noFill/>
        </p:spPr>
        <p:txBody>
          <a:bodyPr wrap="none" rtlCol="0">
            <a:spAutoFit/>
          </a:bodyPr>
          <a:lstStyle/>
          <a:p>
            <a:r>
              <a:rPr lang="en-GB" dirty="0" smtClean="0"/>
              <a:t>Private attributes and methods are only accessible </a:t>
            </a:r>
          </a:p>
          <a:p>
            <a:r>
              <a:rPr lang="en-GB" dirty="0" smtClean="0"/>
              <a:t>from within the class.</a:t>
            </a:r>
            <a:endParaRPr lang="en-GB" dirty="0"/>
          </a:p>
        </p:txBody>
      </p:sp>
      <p:sp>
        <p:nvSpPr>
          <p:cNvPr id="7" name="TextBox 6"/>
          <p:cNvSpPr txBox="1"/>
          <p:nvPr/>
        </p:nvSpPr>
        <p:spPr>
          <a:xfrm>
            <a:off x="534757" y="4910180"/>
            <a:ext cx="4908908" cy="369332"/>
          </a:xfrm>
          <a:prstGeom prst="rect">
            <a:avLst/>
          </a:prstGeom>
          <a:noFill/>
        </p:spPr>
        <p:txBody>
          <a:bodyPr wrap="none" rtlCol="0">
            <a:spAutoFit/>
          </a:bodyPr>
          <a:lstStyle/>
          <a:p>
            <a:r>
              <a:rPr lang="en-GB" dirty="0" smtClean="0"/>
              <a:t>They are used for the internal workings of the class.</a:t>
            </a:r>
            <a:endParaRPr lang="en-GB" dirty="0"/>
          </a:p>
        </p:txBody>
      </p:sp>
      <p:sp>
        <p:nvSpPr>
          <p:cNvPr id="9" name="TextBox 8"/>
          <p:cNvSpPr txBox="1"/>
          <p:nvPr/>
        </p:nvSpPr>
        <p:spPr>
          <a:xfrm>
            <a:off x="531873" y="5764442"/>
            <a:ext cx="5110886" cy="923330"/>
          </a:xfrm>
          <a:prstGeom prst="rect">
            <a:avLst/>
          </a:prstGeom>
          <a:noFill/>
        </p:spPr>
        <p:txBody>
          <a:bodyPr wrap="none" rtlCol="0">
            <a:spAutoFit/>
          </a:bodyPr>
          <a:lstStyle/>
          <a:p>
            <a:r>
              <a:rPr lang="en-GB" dirty="0">
                <a:solidFill>
                  <a:srgbClr val="0070C0"/>
                </a:solidFill>
              </a:rPr>
              <a:t>P</a:t>
            </a:r>
            <a:r>
              <a:rPr lang="en-GB" dirty="0" smtClean="0">
                <a:solidFill>
                  <a:srgbClr val="0070C0"/>
                </a:solidFill>
              </a:rPr>
              <a:t>rivate access modifiers </a:t>
            </a:r>
            <a:r>
              <a:rPr lang="en-GB" dirty="0" smtClean="0"/>
              <a:t>further enforce encapsulation</a:t>
            </a:r>
          </a:p>
          <a:p>
            <a:r>
              <a:rPr lang="en-GB" dirty="0" smtClean="0"/>
              <a:t>(only relevant attribute and methods are exposed </a:t>
            </a:r>
          </a:p>
          <a:p>
            <a:r>
              <a:rPr lang="en-GB" dirty="0" smtClean="0"/>
              <a:t>externally) </a:t>
            </a:r>
            <a:endParaRPr lang="en-GB" dirty="0"/>
          </a:p>
        </p:txBody>
      </p:sp>
      <p:sp>
        <p:nvSpPr>
          <p:cNvPr id="10" name="TextBox 9"/>
          <p:cNvSpPr txBox="1"/>
          <p:nvPr/>
        </p:nvSpPr>
        <p:spPr>
          <a:xfrm>
            <a:off x="530655" y="5337311"/>
            <a:ext cx="4866845" cy="369332"/>
          </a:xfrm>
          <a:prstGeom prst="rect">
            <a:avLst/>
          </a:prstGeom>
          <a:noFill/>
        </p:spPr>
        <p:txBody>
          <a:bodyPr wrap="none" rtlCol="0">
            <a:spAutoFit/>
          </a:bodyPr>
          <a:lstStyle/>
          <a:p>
            <a:r>
              <a:rPr lang="en-GB" dirty="0" smtClean="0">
                <a:solidFill>
                  <a:srgbClr val="0070C0"/>
                </a:solidFill>
              </a:rPr>
              <a:t>Encapsulation</a:t>
            </a:r>
            <a:r>
              <a:rPr lang="en-GB" dirty="0" smtClean="0"/>
              <a:t> – wrapping of data into a single unit</a:t>
            </a:r>
            <a:endParaRPr lang="en-GB" dirty="0"/>
          </a:p>
        </p:txBody>
      </p:sp>
    </p:spTree>
    <p:extLst>
      <p:ext uri="{BB962C8B-B14F-4D97-AF65-F5344CB8AC3E}">
        <p14:creationId xmlns:p14="http://schemas.microsoft.com/office/powerpoint/2010/main" val="575384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Properties</a:t>
            </a:r>
            <a:endParaRPr lang="en-GB" dirty="0"/>
          </a:p>
        </p:txBody>
      </p:sp>
      <p:pic>
        <p:nvPicPr>
          <p:cNvPr id="4" name="Picture 3"/>
          <p:cNvPicPr>
            <a:picLocks noChangeAspect="1"/>
          </p:cNvPicPr>
          <p:nvPr/>
        </p:nvPicPr>
        <p:blipFill>
          <a:blip r:embed="rId2"/>
          <a:stretch>
            <a:fillRect/>
          </a:stretch>
        </p:blipFill>
        <p:spPr>
          <a:xfrm>
            <a:off x="1024128" y="1828539"/>
            <a:ext cx="5211572" cy="4696405"/>
          </a:xfrm>
          <a:prstGeom prst="rect">
            <a:avLst/>
          </a:prstGeom>
        </p:spPr>
      </p:pic>
      <p:sp>
        <p:nvSpPr>
          <p:cNvPr id="5" name="TextBox 4"/>
          <p:cNvSpPr txBox="1"/>
          <p:nvPr/>
        </p:nvSpPr>
        <p:spPr>
          <a:xfrm>
            <a:off x="6235700" y="1830571"/>
            <a:ext cx="5659050" cy="369332"/>
          </a:xfrm>
          <a:prstGeom prst="rect">
            <a:avLst/>
          </a:prstGeom>
          <a:noFill/>
        </p:spPr>
        <p:txBody>
          <a:bodyPr wrap="none" rtlCol="0">
            <a:spAutoFit/>
          </a:bodyPr>
          <a:lstStyle/>
          <a:p>
            <a:r>
              <a:rPr lang="en-GB" dirty="0" smtClean="0"/>
              <a:t>Control access to a private attribute by creating a </a:t>
            </a:r>
            <a:r>
              <a:rPr lang="en-GB" dirty="0" smtClean="0">
                <a:solidFill>
                  <a:srgbClr val="0070C0"/>
                </a:solidFill>
              </a:rPr>
              <a:t>property</a:t>
            </a:r>
            <a:endParaRPr lang="en-GB" dirty="0">
              <a:solidFill>
                <a:srgbClr val="0070C0"/>
              </a:solidFill>
            </a:endParaRPr>
          </a:p>
        </p:txBody>
      </p:sp>
      <p:sp>
        <p:nvSpPr>
          <p:cNvPr id="6" name="TextBox 5"/>
          <p:cNvSpPr txBox="1"/>
          <p:nvPr/>
        </p:nvSpPr>
        <p:spPr>
          <a:xfrm>
            <a:off x="6235700" y="2324067"/>
            <a:ext cx="3354957" cy="369332"/>
          </a:xfrm>
          <a:prstGeom prst="rect">
            <a:avLst/>
          </a:prstGeom>
          <a:noFill/>
        </p:spPr>
        <p:txBody>
          <a:bodyPr wrap="none" rtlCol="0">
            <a:spAutoFit/>
          </a:bodyPr>
          <a:lstStyle/>
          <a:p>
            <a:r>
              <a:rPr lang="en-GB" dirty="0" smtClean="0"/>
              <a:t>@property </a:t>
            </a:r>
            <a:r>
              <a:rPr lang="en-GB" dirty="0" smtClean="0">
                <a:solidFill>
                  <a:srgbClr val="0070C0"/>
                </a:solidFill>
              </a:rPr>
              <a:t>decorator</a:t>
            </a:r>
            <a:r>
              <a:rPr lang="en-GB" dirty="0" smtClean="0"/>
              <a:t> is the </a:t>
            </a:r>
            <a:r>
              <a:rPr lang="en-GB" dirty="0" smtClean="0">
                <a:solidFill>
                  <a:srgbClr val="0070C0"/>
                </a:solidFill>
              </a:rPr>
              <a:t>getter</a:t>
            </a:r>
            <a:endParaRPr lang="en-GB" dirty="0">
              <a:solidFill>
                <a:srgbClr val="0070C0"/>
              </a:solidFill>
            </a:endParaRPr>
          </a:p>
        </p:txBody>
      </p:sp>
      <p:sp>
        <p:nvSpPr>
          <p:cNvPr id="7" name="TextBox 6"/>
          <p:cNvSpPr txBox="1"/>
          <p:nvPr/>
        </p:nvSpPr>
        <p:spPr>
          <a:xfrm>
            <a:off x="6235700" y="2831823"/>
            <a:ext cx="3549690" cy="369332"/>
          </a:xfrm>
          <a:prstGeom prst="rect">
            <a:avLst/>
          </a:prstGeom>
          <a:noFill/>
        </p:spPr>
        <p:txBody>
          <a:bodyPr wrap="none" rtlCol="0">
            <a:spAutoFit/>
          </a:bodyPr>
          <a:lstStyle/>
          <a:p>
            <a:r>
              <a:rPr lang="en-GB" dirty="0" smtClean="0"/>
              <a:t>@</a:t>
            </a:r>
            <a:r>
              <a:rPr lang="en-GB" dirty="0" err="1" smtClean="0"/>
              <a:t>name.setter</a:t>
            </a:r>
            <a:r>
              <a:rPr lang="en-GB" dirty="0" smtClean="0"/>
              <a:t> decorator is the </a:t>
            </a:r>
            <a:r>
              <a:rPr lang="en-GB" dirty="0" smtClean="0">
                <a:solidFill>
                  <a:srgbClr val="0070C0"/>
                </a:solidFill>
              </a:rPr>
              <a:t>setter</a:t>
            </a:r>
            <a:endParaRPr lang="en-GB" dirty="0">
              <a:solidFill>
                <a:srgbClr val="0070C0"/>
              </a:solidFill>
            </a:endParaRPr>
          </a:p>
        </p:txBody>
      </p:sp>
    </p:spTree>
    <p:extLst>
      <p:ext uri="{BB962C8B-B14F-4D97-AF65-F5344CB8AC3E}">
        <p14:creationId xmlns:p14="http://schemas.microsoft.com/office/powerpoint/2010/main" val="10886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normAutofit fontScale="92500" lnSpcReduction="20000"/>
          </a:bodyPr>
          <a:lstStyle/>
          <a:p>
            <a:r>
              <a:rPr lang="en-GB" dirty="0" smtClean="0">
                <a:solidFill>
                  <a:srgbClr val="FF0000"/>
                </a:solidFill>
              </a:rPr>
              <a:t>Task!</a:t>
            </a:r>
            <a:r>
              <a:rPr lang="en-GB" dirty="0" smtClean="0"/>
              <a:t>: Create a Critter Caretaker program. The user should be able to listen, feed or play with the critter.</a:t>
            </a:r>
          </a:p>
          <a:p>
            <a:r>
              <a:rPr lang="en-GB" dirty="0" smtClean="0">
                <a:solidFill>
                  <a:srgbClr val="FF0000"/>
                </a:solidFill>
              </a:rPr>
              <a:t>Task!</a:t>
            </a:r>
            <a:r>
              <a:rPr lang="en-GB" dirty="0" smtClean="0"/>
              <a:t>: Improve the critter program by allowing the user to decide how much food to feed the critter and how long they play with the critter. These values should effect how fast the critter’s hunger and boredom levels drop.</a:t>
            </a:r>
          </a:p>
          <a:p>
            <a:r>
              <a:rPr lang="en-GB" dirty="0" smtClean="0">
                <a:solidFill>
                  <a:srgbClr val="FF0000"/>
                </a:solidFill>
              </a:rPr>
              <a:t>Task!</a:t>
            </a:r>
            <a:r>
              <a:rPr lang="en-GB" dirty="0" smtClean="0"/>
              <a:t>: Write a program that simulates a television by creating it as an object. The user should be able to enter a channel number and raise or lower the volume. Make sure that the channel number and volume stay with valid ranges. </a:t>
            </a:r>
            <a:endParaRPr lang="en-GB" dirty="0"/>
          </a:p>
        </p:txBody>
      </p:sp>
      <p:sp>
        <p:nvSpPr>
          <p:cNvPr id="4" name="Content Placeholder 3"/>
          <p:cNvSpPr>
            <a:spLocks noGrp="1"/>
          </p:cNvSpPr>
          <p:nvPr>
            <p:ph sz="half" idx="2"/>
          </p:nvPr>
        </p:nvSpPr>
        <p:spPr/>
        <p:txBody>
          <a:bodyPr>
            <a:normAutofit fontScale="92500" lnSpcReduction="20000"/>
          </a:bodyPr>
          <a:lstStyle/>
          <a:p>
            <a:r>
              <a:rPr lang="en-GB" dirty="0" smtClean="0">
                <a:solidFill>
                  <a:srgbClr val="FF0000"/>
                </a:solidFill>
              </a:rPr>
              <a:t>Task</a:t>
            </a:r>
            <a:r>
              <a:rPr lang="en-GB" dirty="0" smtClean="0"/>
              <a:t>: Create a “backdoor” in the Critter Caretaker program that shows the exact values of the of the objects attributes. Use a secret selection in the menu to display the attributes. (Hint: add the special method __</a:t>
            </a:r>
            <a:r>
              <a:rPr lang="en-GB" dirty="0" err="1" smtClean="0"/>
              <a:t>str</a:t>
            </a:r>
            <a:r>
              <a:rPr lang="en-GB" dirty="0" smtClean="0"/>
              <a:t>__() to the Critter class).</a:t>
            </a:r>
          </a:p>
          <a:p>
            <a:r>
              <a:rPr lang="en-GB" dirty="0" smtClean="0">
                <a:solidFill>
                  <a:srgbClr val="FF0000"/>
                </a:solidFill>
              </a:rPr>
              <a:t>Task!</a:t>
            </a:r>
            <a:r>
              <a:rPr lang="en-GB" dirty="0" smtClean="0"/>
              <a:t>: Create a Critter Farm program by instantiating several Critter objects and keeping track of them through a list. Mimic the Critter Caretaker program but the user is required to care for the entire farm. Each menu item should allow the user to perform some action for all of the critter. Give each critter a random starting hunger and boredom level. </a:t>
            </a:r>
            <a:endParaRPr lang="en-GB" dirty="0"/>
          </a:p>
        </p:txBody>
      </p:sp>
    </p:spTree>
    <p:extLst>
      <p:ext uri="{BB962C8B-B14F-4D97-AF65-F5344CB8AC3E}">
        <p14:creationId xmlns:p14="http://schemas.microsoft.com/office/powerpoint/2010/main" val="198467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8</a:t>
            </a:r>
            <a:r>
              <a:rPr lang="en-US" dirty="0" smtClean="0">
                <a:solidFill>
                  <a:srgbClr val="FFFFFF"/>
                </a:solidFill>
              </a:rPr>
              <a:t>. Classes Inheritance</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9973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normAutofit lnSpcReduction="10000"/>
          </a:bodyPr>
          <a:lstStyle/>
          <a:p>
            <a:r>
              <a:rPr lang="en-GB" dirty="0" smtClean="0">
                <a:solidFill>
                  <a:srgbClr val="FF0000"/>
                </a:solidFill>
              </a:rPr>
              <a:t>Task</a:t>
            </a:r>
            <a:r>
              <a:rPr lang="en-GB" dirty="0" smtClean="0"/>
              <a:t>: Create a program which prints ‘Hello World’</a:t>
            </a:r>
            <a:endParaRPr lang="en-GB" dirty="0"/>
          </a:p>
          <a:p>
            <a:r>
              <a:rPr lang="en-GB" dirty="0" smtClean="0">
                <a:solidFill>
                  <a:srgbClr val="FF0000"/>
                </a:solidFill>
              </a:rPr>
              <a:t>Task</a:t>
            </a:r>
            <a:r>
              <a:rPr lang="en-GB" dirty="0" smtClean="0"/>
              <a:t>: Create a program which calculates the area of a square</a:t>
            </a:r>
          </a:p>
          <a:p>
            <a:r>
              <a:rPr lang="en-GB" dirty="0" smtClean="0"/>
              <a:t>Math operators include </a:t>
            </a:r>
            <a:r>
              <a:rPr lang="en-GB" dirty="0" smtClean="0">
                <a:solidFill>
                  <a:srgbClr val="0070C0"/>
                </a:solidFill>
              </a:rPr>
              <a:t>+, -, *, /</a:t>
            </a:r>
          </a:p>
          <a:p>
            <a:r>
              <a:rPr lang="en-GB" dirty="0" smtClean="0">
                <a:solidFill>
                  <a:srgbClr val="FF0000"/>
                </a:solidFill>
              </a:rPr>
              <a:t>Task!</a:t>
            </a:r>
            <a:r>
              <a:rPr lang="en-GB" dirty="0" smtClean="0"/>
              <a:t>: Create a program which calculates the area of a rectangle</a:t>
            </a:r>
          </a:p>
          <a:p>
            <a:r>
              <a:rPr lang="en-GB" dirty="0" smtClean="0">
                <a:solidFill>
                  <a:srgbClr val="FF0000"/>
                </a:solidFill>
              </a:rPr>
              <a:t>Task</a:t>
            </a:r>
            <a:r>
              <a:rPr lang="en-GB" dirty="0" smtClean="0"/>
              <a:t>: Create a tax calculator </a:t>
            </a:r>
          </a:p>
          <a:p>
            <a:r>
              <a:rPr lang="en-GB" dirty="0" smtClean="0"/>
              <a:t>Concatenating strings</a:t>
            </a:r>
          </a:p>
          <a:p>
            <a:r>
              <a:rPr lang="en-GB" dirty="0" smtClean="0">
                <a:solidFill>
                  <a:srgbClr val="0070C0"/>
                </a:solidFill>
              </a:rPr>
              <a:t>print(</a:t>
            </a:r>
            <a:r>
              <a:rPr lang="en-GB" dirty="0" err="1" smtClean="0">
                <a:solidFill>
                  <a:srgbClr val="0070C0"/>
                </a:solidFill>
              </a:rPr>
              <a:t>first_name</a:t>
            </a:r>
            <a:r>
              <a:rPr lang="en-GB" dirty="0" smtClean="0">
                <a:solidFill>
                  <a:srgbClr val="0070C0"/>
                </a:solidFill>
              </a:rPr>
              <a:t> + “ “ + last_name)</a:t>
            </a:r>
          </a:p>
          <a:p>
            <a:endParaRPr lang="en-GB" dirty="0"/>
          </a:p>
        </p:txBody>
      </p:sp>
      <p:sp>
        <p:nvSpPr>
          <p:cNvPr id="4" name="Content Placeholder 3"/>
          <p:cNvSpPr>
            <a:spLocks noGrp="1"/>
          </p:cNvSpPr>
          <p:nvPr>
            <p:ph sz="half" idx="2"/>
          </p:nvPr>
        </p:nvSpPr>
        <p:spPr/>
        <p:txBody>
          <a:bodyPr>
            <a:normAutofit lnSpcReduction="10000"/>
          </a:bodyPr>
          <a:lstStyle/>
          <a:p>
            <a:r>
              <a:rPr lang="en-GB" dirty="0" smtClean="0"/>
              <a:t>Converting data types</a:t>
            </a:r>
          </a:p>
          <a:p>
            <a:r>
              <a:rPr lang="en-GB" dirty="0">
                <a:solidFill>
                  <a:srgbClr val="0070C0"/>
                </a:solidFill>
              </a:rPr>
              <a:t>print("I am " + </a:t>
            </a:r>
            <a:r>
              <a:rPr lang="en-GB" dirty="0" err="1">
                <a:solidFill>
                  <a:srgbClr val="0070C0"/>
                </a:solidFill>
              </a:rPr>
              <a:t>str</a:t>
            </a:r>
            <a:r>
              <a:rPr lang="en-GB" dirty="0">
                <a:solidFill>
                  <a:srgbClr val="0070C0"/>
                </a:solidFill>
              </a:rPr>
              <a:t>(age) + " year's old</a:t>
            </a:r>
            <a:r>
              <a:rPr lang="en-GB" dirty="0" smtClean="0">
                <a:solidFill>
                  <a:srgbClr val="0070C0"/>
                </a:solidFill>
              </a:rPr>
              <a:t>")</a:t>
            </a:r>
          </a:p>
          <a:p>
            <a:r>
              <a:rPr lang="en-GB" dirty="0" err="1">
                <a:solidFill>
                  <a:srgbClr val="0070C0"/>
                </a:solidFill>
              </a:rPr>
              <a:t>s</a:t>
            </a:r>
            <a:r>
              <a:rPr lang="en-GB" dirty="0" err="1" smtClean="0">
                <a:solidFill>
                  <a:srgbClr val="0070C0"/>
                </a:solidFill>
              </a:rPr>
              <a:t>tr</a:t>
            </a:r>
            <a:r>
              <a:rPr lang="en-GB" dirty="0" smtClean="0">
                <a:solidFill>
                  <a:srgbClr val="0070C0"/>
                </a:solidFill>
              </a:rPr>
              <a:t>(), </a:t>
            </a:r>
            <a:r>
              <a:rPr lang="en-GB" dirty="0" err="1" smtClean="0">
                <a:solidFill>
                  <a:srgbClr val="0070C0"/>
                </a:solidFill>
              </a:rPr>
              <a:t>int</a:t>
            </a:r>
            <a:r>
              <a:rPr lang="en-GB" dirty="0" smtClean="0">
                <a:solidFill>
                  <a:srgbClr val="0070C0"/>
                </a:solidFill>
              </a:rPr>
              <a:t>(), float(), bool()</a:t>
            </a:r>
          </a:p>
          <a:p>
            <a:r>
              <a:rPr lang="en-GB" dirty="0" smtClean="0"/>
              <a:t>Input using the input function</a:t>
            </a:r>
          </a:p>
          <a:p>
            <a:r>
              <a:rPr lang="en-GB" dirty="0">
                <a:solidFill>
                  <a:srgbClr val="0070C0"/>
                </a:solidFill>
              </a:rPr>
              <a:t>n</a:t>
            </a:r>
            <a:r>
              <a:rPr lang="en-GB" dirty="0" smtClean="0">
                <a:solidFill>
                  <a:srgbClr val="0070C0"/>
                </a:solidFill>
              </a:rPr>
              <a:t>ame = input(“What’s your name?”\n) </a:t>
            </a:r>
            <a:endParaRPr lang="en-GB" dirty="0">
              <a:solidFill>
                <a:srgbClr val="0070C0"/>
              </a:solidFill>
            </a:endParaRPr>
          </a:p>
          <a:p>
            <a:r>
              <a:rPr lang="en-GB" dirty="0" smtClean="0">
                <a:solidFill>
                  <a:srgbClr val="FF0000"/>
                </a:solidFill>
              </a:rPr>
              <a:t>Task</a:t>
            </a:r>
            <a:r>
              <a:rPr lang="en-GB" dirty="0" smtClean="0"/>
              <a:t>: Create a program which calculates how old you are in decades</a:t>
            </a:r>
          </a:p>
          <a:p>
            <a:r>
              <a:rPr lang="en-GB" dirty="0" smtClean="0"/>
              <a:t>integer division </a:t>
            </a:r>
            <a:r>
              <a:rPr lang="en-GB" dirty="0" smtClean="0">
                <a:solidFill>
                  <a:srgbClr val="0070C0"/>
                </a:solidFill>
              </a:rPr>
              <a:t>//</a:t>
            </a:r>
            <a:r>
              <a:rPr lang="en-GB" dirty="0" smtClean="0"/>
              <a:t>  </a:t>
            </a:r>
          </a:p>
          <a:p>
            <a:r>
              <a:rPr lang="en-GB" dirty="0" smtClean="0"/>
              <a:t>modulus/remainder </a:t>
            </a:r>
            <a:r>
              <a:rPr lang="en-GB" dirty="0" smtClean="0">
                <a:solidFill>
                  <a:srgbClr val="0070C0"/>
                </a:solidFill>
              </a:rPr>
              <a:t>%</a:t>
            </a:r>
          </a:p>
        </p:txBody>
      </p:sp>
    </p:spTree>
    <p:extLst>
      <p:ext uri="{BB962C8B-B14F-4D97-AF65-F5344CB8AC3E}">
        <p14:creationId xmlns:p14="http://schemas.microsoft.com/office/powerpoint/2010/main" val="3332127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smtClean="0"/>
              <a:t>Relationships in object orientated programming</a:t>
            </a:r>
            <a:endParaRPr lang="en-GB" sz="4400" dirty="0"/>
          </a:p>
        </p:txBody>
      </p:sp>
      <p:pic>
        <p:nvPicPr>
          <p:cNvPr id="3" name="Picture 2"/>
          <p:cNvPicPr>
            <a:picLocks noChangeAspect="1"/>
          </p:cNvPicPr>
          <p:nvPr/>
        </p:nvPicPr>
        <p:blipFill>
          <a:blip r:embed="rId2"/>
          <a:stretch>
            <a:fillRect/>
          </a:stretch>
        </p:blipFill>
        <p:spPr>
          <a:xfrm>
            <a:off x="1120555" y="1939809"/>
            <a:ext cx="2651499" cy="1398063"/>
          </a:xfrm>
          <a:prstGeom prst="rect">
            <a:avLst/>
          </a:prstGeom>
        </p:spPr>
      </p:pic>
      <p:pic>
        <p:nvPicPr>
          <p:cNvPr id="4" name="Picture 3"/>
          <p:cNvPicPr>
            <a:picLocks noChangeAspect="1"/>
          </p:cNvPicPr>
          <p:nvPr/>
        </p:nvPicPr>
        <p:blipFill>
          <a:blip r:embed="rId3"/>
          <a:stretch>
            <a:fillRect/>
          </a:stretch>
        </p:blipFill>
        <p:spPr>
          <a:xfrm>
            <a:off x="3978056" y="1912893"/>
            <a:ext cx="2314562" cy="1424979"/>
          </a:xfrm>
          <a:prstGeom prst="rect">
            <a:avLst/>
          </a:prstGeom>
        </p:spPr>
      </p:pic>
      <p:grpSp>
        <p:nvGrpSpPr>
          <p:cNvPr id="12" name="Group 11"/>
          <p:cNvGrpSpPr/>
          <p:nvPr/>
        </p:nvGrpSpPr>
        <p:grpSpPr>
          <a:xfrm>
            <a:off x="1120555" y="3439425"/>
            <a:ext cx="5172063" cy="3240775"/>
            <a:chOff x="1120555" y="3439425"/>
            <a:chExt cx="5172063" cy="3240775"/>
          </a:xfrm>
        </p:grpSpPr>
        <p:grpSp>
          <p:nvGrpSpPr>
            <p:cNvPr id="10" name="Group 9"/>
            <p:cNvGrpSpPr/>
            <p:nvPr/>
          </p:nvGrpSpPr>
          <p:grpSpPr>
            <a:xfrm>
              <a:off x="1120555" y="3439425"/>
              <a:ext cx="5172063" cy="3240775"/>
              <a:chOff x="1630033" y="3439425"/>
              <a:chExt cx="4696045" cy="3249663"/>
            </a:xfrm>
          </p:grpSpPr>
          <p:pic>
            <p:nvPicPr>
              <p:cNvPr id="8" name="Picture 7"/>
              <p:cNvPicPr>
                <a:picLocks noChangeAspect="1"/>
              </p:cNvPicPr>
              <p:nvPr/>
            </p:nvPicPr>
            <p:blipFill>
              <a:blip r:embed="rId4"/>
              <a:stretch>
                <a:fillRect/>
              </a:stretch>
            </p:blipFill>
            <p:spPr>
              <a:xfrm>
                <a:off x="1630033" y="3439425"/>
                <a:ext cx="4696045" cy="3249663"/>
              </a:xfrm>
              <a:prstGeom prst="rect">
                <a:avLst/>
              </a:prstGeom>
            </p:spPr>
          </p:pic>
          <p:sp>
            <p:nvSpPr>
              <p:cNvPr id="9" name="Rectangle 8"/>
              <p:cNvSpPr/>
              <p:nvPr/>
            </p:nvSpPr>
            <p:spPr>
              <a:xfrm>
                <a:off x="5918200" y="5156200"/>
                <a:ext cx="407878" cy="1333500"/>
              </a:xfrm>
              <a:prstGeom prst="rect">
                <a:avLst/>
              </a:prstGeom>
              <a:solidFill>
                <a:srgbClr val="28225D"/>
              </a:solidFill>
              <a:ln>
                <a:solidFill>
                  <a:srgbClr val="282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p:cNvPicPr>
              <a:picLocks noChangeAspect="1"/>
            </p:cNvPicPr>
            <p:nvPr/>
          </p:nvPicPr>
          <p:blipFill>
            <a:blip r:embed="rId5"/>
            <a:stretch>
              <a:fillRect/>
            </a:stretch>
          </p:blipFill>
          <p:spPr>
            <a:xfrm>
              <a:off x="1120555" y="4257058"/>
              <a:ext cx="1365400" cy="1788893"/>
            </a:xfrm>
            <a:prstGeom prst="rect">
              <a:avLst/>
            </a:prstGeom>
          </p:spPr>
        </p:pic>
      </p:grpSp>
      <p:sp>
        <p:nvSpPr>
          <p:cNvPr id="13" name="TextBox 12"/>
          <p:cNvSpPr txBox="1"/>
          <p:nvPr/>
        </p:nvSpPr>
        <p:spPr>
          <a:xfrm>
            <a:off x="6515100" y="3495026"/>
            <a:ext cx="3913251" cy="369332"/>
          </a:xfrm>
          <a:prstGeom prst="rect">
            <a:avLst/>
          </a:prstGeom>
          <a:noFill/>
        </p:spPr>
        <p:txBody>
          <a:bodyPr wrap="none" rtlCol="0">
            <a:spAutoFit/>
          </a:bodyPr>
          <a:lstStyle/>
          <a:p>
            <a:r>
              <a:rPr lang="en-GB" dirty="0" smtClean="0">
                <a:solidFill>
                  <a:srgbClr val="0070C0"/>
                </a:solidFill>
              </a:rPr>
              <a:t>Base</a:t>
            </a:r>
            <a:r>
              <a:rPr lang="en-GB" dirty="0" smtClean="0"/>
              <a:t> class can be called the </a:t>
            </a:r>
            <a:r>
              <a:rPr lang="en-GB" dirty="0" smtClean="0">
                <a:solidFill>
                  <a:srgbClr val="0070C0"/>
                </a:solidFill>
              </a:rPr>
              <a:t>parent</a:t>
            </a:r>
            <a:r>
              <a:rPr lang="en-GB" dirty="0" smtClean="0"/>
              <a:t> class</a:t>
            </a:r>
            <a:endParaRPr lang="en-GB" dirty="0"/>
          </a:p>
        </p:txBody>
      </p:sp>
      <p:sp>
        <p:nvSpPr>
          <p:cNvPr id="14" name="TextBox 13"/>
          <p:cNvSpPr txBox="1"/>
          <p:nvPr/>
        </p:nvSpPr>
        <p:spPr>
          <a:xfrm>
            <a:off x="6515100" y="3864358"/>
            <a:ext cx="4403578" cy="369332"/>
          </a:xfrm>
          <a:prstGeom prst="rect">
            <a:avLst/>
          </a:prstGeom>
          <a:noFill/>
        </p:spPr>
        <p:txBody>
          <a:bodyPr wrap="none" rtlCol="0">
            <a:spAutoFit/>
          </a:bodyPr>
          <a:lstStyle/>
          <a:p>
            <a:r>
              <a:rPr lang="en-GB" dirty="0" smtClean="0">
                <a:solidFill>
                  <a:srgbClr val="0070C0"/>
                </a:solidFill>
              </a:rPr>
              <a:t>Derived</a:t>
            </a:r>
            <a:r>
              <a:rPr lang="en-GB" dirty="0" smtClean="0"/>
              <a:t> classes can be called the </a:t>
            </a:r>
            <a:r>
              <a:rPr lang="en-GB" dirty="0" smtClean="0">
                <a:solidFill>
                  <a:srgbClr val="0070C0"/>
                </a:solidFill>
              </a:rPr>
              <a:t>child</a:t>
            </a:r>
            <a:r>
              <a:rPr lang="en-GB" dirty="0" smtClean="0"/>
              <a:t> classes</a:t>
            </a:r>
            <a:endParaRPr lang="en-GB" dirty="0"/>
          </a:p>
        </p:txBody>
      </p:sp>
    </p:spTree>
    <p:extLst>
      <p:ext uri="{BB962C8B-B14F-4D97-AF65-F5344CB8AC3E}">
        <p14:creationId xmlns:p14="http://schemas.microsoft.com/office/powerpoint/2010/main" val="3920620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a:t>
            </a:r>
            <a:endParaRPr lang="en-GB" dirty="0"/>
          </a:p>
        </p:txBody>
      </p:sp>
      <p:pic>
        <p:nvPicPr>
          <p:cNvPr id="3" name="Picture 2"/>
          <p:cNvPicPr>
            <a:picLocks noChangeAspect="1"/>
          </p:cNvPicPr>
          <p:nvPr/>
        </p:nvPicPr>
        <p:blipFill>
          <a:blip r:embed="rId2"/>
          <a:stretch>
            <a:fillRect/>
          </a:stretch>
        </p:blipFill>
        <p:spPr>
          <a:xfrm>
            <a:off x="1024128" y="1862066"/>
            <a:ext cx="2251680" cy="3532671"/>
          </a:xfrm>
          <a:prstGeom prst="rect">
            <a:avLst/>
          </a:prstGeom>
        </p:spPr>
      </p:pic>
      <p:pic>
        <p:nvPicPr>
          <p:cNvPr id="4" name="Picture 3"/>
          <p:cNvPicPr>
            <a:picLocks noChangeAspect="1"/>
          </p:cNvPicPr>
          <p:nvPr/>
        </p:nvPicPr>
        <p:blipFill>
          <a:blip r:embed="rId3"/>
          <a:stretch>
            <a:fillRect/>
          </a:stretch>
        </p:blipFill>
        <p:spPr>
          <a:xfrm>
            <a:off x="3409533" y="1863671"/>
            <a:ext cx="2249186" cy="3531065"/>
          </a:xfrm>
          <a:prstGeom prst="rect">
            <a:avLst/>
          </a:prstGeom>
        </p:spPr>
      </p:pic>
      <p:pic>
        <p:nvPicPr>
          <p:cNvPr id="5" name="Picture 4"/>
          <p:cNvPicPr>
            <a:picLocks noChangeAspect="1"/>
          </p:cNvPicPr>
          <p:nvPr/>
        </p:nvPicPr>
        <p:blipFill>
          <a:blip r:embed="rId4"/>
          <a:stretch>
            <a:fillRect/>
          </a:stretch>
        </p:blipFill>
        <p:spPr>
          <a:xfrm>
            <a:off x="6050090" y="1862066"/>
            <a:ext cx="5333173" cy="3468283"/>
          </a:xfrm>
          <a:prstGeom prst="rect">
            <a:avLst/>
          </a:prstGeom>
        </p:spPr>
      </p:pic>
      <p:sp>
        <p:nvSpPr>
          <p:cNvPr id="6" name="TextBox 5"/>
          <p:cNvSpPr txBox="1"/>
          <p:nvPr/>
        </p:nvSpPr>
        <p:spPr>
          <a:xfrm>
            <a:off x="1024128" y="6074058"/>
            <a:ext cx="2595967" cy="430887"/>
          </a:xfrm>
          <a:prstGeom prst="rect">
            <a:avLst/>
          </a:prstGeom>
          <a:noFill/>
        </p:spPr>
        <p:txBody>
          <a:bodyPr wrap="none" rtlCol="0">
            <a:spAutoFit/>
          </a:bodyPr>
          <a:lstStyle/>
          <a:p>
            <a:r>
              <a:rPr lang="en-GB" sz="2200" dirty="0" smtClean="0"/>
              <a:t>Allows for code reuse</a:t>
            </a:r>
            <a:endParaRPr lang="en-GB" sz="2200" dirty="0"/>
          </a:p>
        </p:txBody>
      </p:sp>
      <p:sp>
        <p:nvSpPr>
          <p:cNvPr id="7" name="TextBox 6"/>
          <p:cNvSpPr txBox="1"/>
          <p:nvPr/>
        </p:nvSpPr>
        <p:spPr>
          <a:xfrm>
            <a:off x="1024128" y="5626676"/>
            <a:ext cx="4403770" cy="430887"/>
          </a:xfrm>
          <a:prstGeom prst="rect">
            <a:avLst/>
          </a:prstGeom>
          <a:noFill/>
        </p:spPr>
        <p:txBody>
          <a:bodyPr wrap="none" rtlCol="0">
            <a:spAutoFit/>
          </a:bodyPr>
          <a:lstStyle/>
          <a:p>
            <a:r>
              <a:rPr lang="en-GB" sz="2200" dirty="0" smtClean="0"/>
              <a:t>Lets us model real-world relationships</a:t>
            </a:r>
            <a:endParaRPr lang="en-GB" sz="2200" dirty="0"/>
          </a:p>
        </p:txBody>
      </p:sp>
    </p:spTree>
    <p:extLst>
      <p:ext uri="{BB962C8B-B14F-4D97-AF65-F5344CB8AC3E}">
        <p14:creationId xmlns:p14="http://schemas.microsoft.com/office/powerpoint/2010/main" val="3196293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93941" y="1909678"/>
            <a:ext cx="5922759" cy="4743449"/>
          </a:xfrm>
          <a:prstGeom prst="rect">
            <a:avLst/>
          </a:prstGeom>
        </p:spPr>
      </p:pic>
      <p:pic>
        <p:nvPicPr>
          <p:cNvPr id="10" name="Picture 9"/>
          <p:cNvPicPr>
            <a:picLocks noChangeAspect="1"/>
          </p:cNvPicPr>
          <p:nvPr/>
        </p:nvPicPr>
        <p:blipFill>
          <a:blip r:embed="rId3"/>
          <a:stretch>
            <a:fillRect/>
          </a:stretch>
        </p:blipFill>
        <p:spPr>
          <a:xfrm>
            <a:off x="7192066" y="612836"/>
            <a:ext cx="4165600" cy="3810683"/>
          </a:xfrm>
          <a:prstGeom prst="rect">
            <a:avLst/>
          </a:prstGeom>
        </p:spPr>
      </p:pic>
      <p:sp>
        <p:nvSpPr>
          <p:cNvPr id="11" name="Title 1"/>
          <p:cNvSpPr>
            <a:spLocks noGrp="1"/>
          </p:cNvSpPr>
          <p:nvPr>
            <p:ph type="title"/>
          </p:nvPr>
        </p:nvSpPr>
        <p:spPr>
          <a:xfrm>
            <a:off x="1024128" y="585216"/>
            <a:ext cx="9720072" cy="1499616"/>
          </a:xfrm>
        </p:spPr>
        <p:txBody>
          <a:bodyPr/>
          <a:lstStyle/>
          <a:p>
            <a:r>
              <a:rPr lang="en-GB" dirty="0" smtClean="0"/>
              <a:t>Method overriding</a:t>
            </a:r>
            <a:endParaRPr lang="en-GB" dirty="0"/>
          </a:p>
        </p:txBody>
      </p:sp>
      <p:sp>
        <p:nvSpPr>
          <p:cNvPr id="12" name="TextBox 11"/>
          <p:cNvSpPr txBox="1"/>
          <p:nvPr/>
        </p:nvSpPr>
        <p:spPr>
          <a:xfrm>
            <a:off x="6776546" y="4964461"/>
            <a:ext cx="5115311" cy="646331"/>
          </a:xfrm>
          <a:prstGeom prst="rect">
            <a:avLst/>
          </a:prstGeom>
          <a:noFill/>
        </p:spPr>
        <p:txBody>
          <a:bodyPr wrap="none" rtlCol="0">
            <a:spAutoFit/>
          </a:bodyPr>
          <a:lstStyle/>
          <a:p>
            <a:r>
              <a:rPr lang="en-GB" dirty="0" smtClean="0">
                <a:solidFill>
                  <a:srgbClr val="0070C0"/>
                </a:solidFill>
              </a:rPr>
              <a:t>Method overriding </a:t>
            </a:r>
            <a:r>
              <a:rPr lang="en-GB" dirty="0" smtClean="0"/>
              <a:t>is where the parent and child class</a:t>
            </a:r>
          </a:p>
          <a:p>
            <a:r>
              <a:rPr lang="en-GB" dirty="0" smtClean="0"/>
              <a:t>have the same method name</a:t>
            </a:r>
          </a:p>
        </p:txBody>
      </p:sp>
      <p:sp>
        <p:nvSpPr>
          <p:cNvPr id="14" name="TextBox 13"/>
          <p:cNvSpPr txBox="1"/>
          <p:nvPr/>
        </p:nvSpPr>
        <p:spPr>
          <a:xfrm>
            <a:off x="6794500" y="4595129"/>
            <a:ext cx="2784737" cy="369332"/>
          </a:xfrm>
          <a:prstGeom prst="rect">
            <a:avLst/>
          </a:prstGeom>
          <a:noFill/>
        </p:spPr>
        <p:txBody>
          <a:bodyPr wrap="none" rtlCol="0">
            <a:spAutoFit/>
          </a:bodyPr>
          <a:lstStyle/>
          <a:p>
            <a:r>
              <a:rPr lang="en-GB" dirty="0" smtClean="0"/>
              <a:t>Initialise method is </a:t>
            </a:r>
            <a:r>
              <a:rPr lang="en-GB" dirty="0" smtClean="0">
                <a:solidFill>
                  <a:srgbClr val="0070C0"/>
                </a:solidFill>
              </a:rPr>
              <a:t>inherited</a:t>
            </a:r>
            <a:r>
              <a:rPr lang="en-GB" dirty="0" smtClean="0"/>
              <a:t> </a:t>
            </a:r>
            <a:endParaRPr lang="en-GB" dirty="0"/>
          </a:p>
        </p:txBody>
      </p:sp>
      <p:sp>
        <p:nvSpPr>
          <p:cNvPr id="15" name="TextBox 14"/>
          <p:cNvSpPr txBox="1"/>
          <p:nvPr/>
        </p:nvSpPr>
        <p:spPr>
          <a:xfrm>
            <a:off x="6794500" y="5666164"/>
            <a:ext cx="5079404" cy="369332"/>
          </a:xfrm>
          <a:prstGeom prst="rect">
            <a:avLst/>
          </a:prstGeom>
          <a:noFill/>
        </p:spPr>
        <p:txBody>
          <a:bodyPr wrap="none" rtlCol="0">
            <a:spAutoFit/>
          </a:bodyPr>
          <a:lstStyle/>
          <a:p>
            <a:r>
              <a:rPr lang="en-GB" dirty="0" smtClean="0"/>
              <a:t>Can use the </a:t>
            </a:r>
            <a:r>
              <a:rPr lang="en-GB" dirty="0" smtClean="0">
                <a:solidFill>
                  <a:srgbClr val="0070C0"/>
                </a:solidFill>
              </a:rPr>
              <a:t>super()</a:t>
            </a:r>
            <a:r>
              <a:rPr lang="en-GB" dirty="0" smtClean="0"/>
              <a:t> keyword to access parent method</a:t>
            </a:r>
            <a:endParaRPr lang="en-GB" dirty="0"/>
          </a:p>
        </p:txBody>
      </p:sp>
      <p:sp>
        <p:nvSpPr>
          <p:cNvPr id="16" name="TextBox 15"/>
          <p:cNvSpPr txBox="1"/>
          <p:nvPr/>
        </p:nvSpPr>
        <p:spPr>
          <a:xfrm>
            <a:off x="6776546" y="6072222"/>
            <a:ext cx="5172634" cy="646331"/>
          </a:xfrm>
          <a:prstGeom prst="rect">
            <a:avLst/>
          </a:prstGeom>
          <a:noFill/>
        </p:spPr>
        <p:txBody>
          <a:bodyPr wrap="none" rtlCol="0">
            <a:spAutoFit/>
          </a:bodyPr>
          <a:lstStyle/>
          <a:p>
            <a:r>
              <a:rPr lang="en-GB" dirty="0" smtClean="0">
                <a:solidFill>
                  <a:srgbClr val="FF0000"/>
                </a:solidFill>
              </a:rPr>
              <a:t>Task!</a:t>
            </a:r>
            <a:r>
              <a:rPr lang="en-GB" dirty="0" smtClean="0"/>
              <a:t>: Company Payroll with inheritance. Employees to </a:t>
            </a:r>
          </a:p>
          <a:p>
            <a:r>
              <a:rPr lang="en-GB" dirty="0" smtClean="0"/>
              <a:t>salary based, hourly based or commission based</a:t>
            </a:r>
            <a:endParaRPr lang="en-GB" dirty="0"/>
          </a:p>
        </p:txBody>
      </p:sp>
    </p:spTree>
    <p:extLst>
      <p:ext uri="{BB962C8B-B14F-4D97-AF65-F5344CB8AC3E}">
        <p14:creationId xmlns:p14="http://schemas.microsoft.com/office/powerpoint/2010/main" val="1249544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program</a:t>
            </a:r>
            <a:endParaRPr lang="en-GB" dirty="0"/>
          </a:p>
        </p:txBody>
      </p:sp>
      <p:sp>
        <p:nvSpPr>
          <p:cNvPr id="3" name="Content Placeholder 2"/>
          <p:cNvSpPr>
            <a:spLocks noGrp="1"/>
          </p:cNvSpPr>
          <p:nvPr>
            <p:ph sz="half" idx="1"/>
          </p:nvPr>
        </p:nvSpPr>
        <p:spPr/>
        <p:txBody>
          <a:bodyPr/>
          <a:lstStyle/>
          <a:p>
            <a:r>
              <a:rPr lang="en-GB" dirty="0" smtClean="0">
                <a:solidFill>
                  <a:srgbClr val="FF0000"/>
                </a:solidFill>
              </a:rPr>
              <a:t>Task!</a:t>
            </a:r>
            <a:r>
              <a:rPr lang="en-GB" dirty="0" smtClean="0"/>
              <a:t>: Create a Snowball Fight game which allows two human players to battle each other. Options to include move forward, move backward, make a snowball and throw a snowball.  </a:t>
            </a:r>
            <a:endParaRPr lang="en-GB" dirty="0"/>
          </a:p>
        </p:txBody>
      </p:sp>
      <p:sp>
        <p:nvSpPr>
          <p:cNvPr id="4" name="Content Placeholder 3"/>
          <p:cNvSpPr>
            <a:spLocks noGrp="1"/>
          </p:cNvSpPr>
          <p:nvPr>
            <p:ph sz="half" idx="2"/>
          </p:nvPr>
        </p:nvSpPr>
        <p:spPr/>
        <p:txBody>
          <a:bodyPr/>
          <a:lstStyle/>
          <a:p>
            <a:r>
              <a:rPr lang="en-GB" dirty="0">
                <a:solidFill>
                  <a:srgbClr val="FF0000"/>
                </a:solidFill>
              </a:rPr>
              <a:t>Task!</a:t>
            </a:r>
            <a:r>
              <a:rPr lang="en-GB" dirty="0"/>
              <a:t>: </a:t>
            </a:r>
            <a:r>
              <a:rPr lang="en-GB" dirty="0" smtClean="0"/>
              <a:t>Extend the Snowball Fight game to include an option to play against the computer.</a:t>
            </a:r>
            <a:endParaRPr lang="en-GB" dirty="0"/>
          </a:p>
          <a:p>
            <a:endParaRPr lang="en-GB" dirty="0"/>
          </a:p>
        </p:txBody>
      </p:sp>
    </p:spTree>
    <p:extLst>
      <p:ext uri="{BB962C8B-B14F-4D97-AF65-F5344CB8AC3E}">
        <p14:creationId xmlns:p14="http://schemas.microsoft.com/office/powerpoint/2010/main" val="1036365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else?</a:t>
            </a:r>
            <a:endParaRPr lang="en-GB" dirty="0"/>
          </a:p>
        </p:txBody>
      </p:sp>
      <p:sp>
        <p:nvSpPr>
          <p:cNvPr id="3" name="Content Placeholder 2"/>
          <p:cNvSpPr>
            <a:spLocks noGrp="1"/>
          </p:cNvSpPr>
          <p:nvPr>
            <p:ph idx="1"/>
          </p:nvPr>
        </p:nvSpPr>
        <p:spPr/>
        <p:txBody>
          <a:bodyPr/>
          <a:lstStyle/>
          <a:p>
            <a:r>
              <a:rPr lang="en-GB" dirty="0" smtClean="0">
                <a:solidFill>
                  <a:srgbClr val="0070C0"/>
                </a:solidFill>
              </a:rPr>
              <a:t>Sorting algorithms</a:t>
            </a:r>
            <a:r>
              <a:rPr lang="en-GB" dirty="0" smtClean="0"/>
              <a:t>: bubble sort, merge sort, insertion sort</a:t>
            </a:r>
          </a:p>
          <a:p>
            <a:r>
              <a:rPr lang="en-GB" dirty="0" smtClean="0">
                <a:solidFill>
                  <a:srgbClr val="0070C0"/>
                </a:solidFill>
              </a:rPr>
              <a:t>Searching algorithms</a:t>
            </a:r>
            <a:r>
              <a:rPr lang="en-GB" dirty="0" smtClean="0"/>
              <a:t>: linear search, binary search</a:t>
            </a:r>
          </a:p>
          <a:p>
            <a:r>
              <a:rPr lang="en-GB" dirty="0" smtClean="0">
                <a:solidFill>
                  <a:srgbClr val="0070C0"/>
                </a:solidFill>
              </a:rPr>
              <a:t>GUI development</a:t>
            </a:r>
            <a:r>
              <a:rPr lang="en-GB" dirty="0" smtClean="0"/>
              <a:t>: </a:t>
            </a:r>
            <a:r>
              <a:rPr lang="en-GB" dirty="0" err="1"/>
              <a:t>Tkinter</a:t>
            </a:r>
            <a:r>
              <a:rPr lang="en-GB" dirty="0"/>
              <a:t> is the standard GUI toolkit for Python. It is included with most Python </a:t>
            </a:r>
            <a:r>
              <a:rPr lang="en-GB" dirty="0" smtClean="0"/>
              <a:t>installations.</a:t>
            </a:r>
          </a:p>
          <a:p>
            <a:r>
              <a:rPr lang="en-GB" dirty="0" smtClean="0">
                <a:solidFill>
                  <a:srgbClr val="0070C0"/>
                </a:solidFill>
              </a:rPr>
              <a:t>Relational databases</a:t>
            </a:r>
            <a:r>
              <a:rPr lang="en-GB" dirty="0" smtClean="0"/>
              <a:t>: MS SQL, MySQL</a:t>
            </a:r>
          </a:p>
          <a:p>
            <a:r>
              <a:rPr lang="en-GB" dirty="0" smtClean="0"/>
              <a:t>Graph and Tree traversal</a:t>
            </a:r>
          </a:p>
          <a:p>
            <a:r>
              <a:rPr lang="en-GB" dirty="0" smtClean="0"/>
              <a:t>Machine Learning</a:t>
            </a:r>
          </a:p>
          <a:p>
            <a:r>
              <a:rPr lang="en-GB" dirty="0" smtClean="0"/>
              <a:t>Design Patterns</a:t>
            </a:r>
            <a:endParaRPr lang="en-GB" dirty="0"/>
          </a:p>
        </p:txBody>
      </p:sp>
    </p:spTree>
    <p:extLst>
      <p:ext uri="{BB962C8B-B14F-4D97-AF65-F5344CB8AC3E}">
        <p14:creationId xmlns:p14="http://schemas.microsoft.com/office/powerpoint/2010/main" val="195878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Additional Programming Challenges</a:t>
            </a:r>
            <a:endParaRPr lang="en-GB" dirty="0"/>
          </a:p>
        </p:txBody>
      </p:sp>
      <p:sp>
        <p:nvSpPr>
          <p:cNvPr id="3" name="Content Placeholder 2"/>
          <p:cNvSpPr>
            <a:spLocks noGrp="1"/>
          </p:cNvSpPr>
          <p:nvPr>
            <p:ph idx="1"/>
          </p:nvPr>
        </p:nvSpPr>
        <p:spPr/>
        <p:txBody>
          <a:bodyPr/>
          <a:lstStyle/>
          <a:p>
            <a:r>
              <a:rPr lang="en-GB" dirty="0" smtClean="0">
                <a:solidFill>
                  <a:srgbClr val="FF0000"/>
                </a:solidFill>
              </a:rPr>
              <a:t>Task!</a:t>
            </a:r>
            <a:r>
              <a:rPr lang="en-GB" dirty="0" smtClean="0"/>
              <a:t>: Write a program where the user enters a restaurant bill total. The program should then display </a:t>
            </a:r>
            <a:r>
              <a:rPr lang="en-GB" dirty="0"/>
              <a:t>2</a:t>
            </a:r>
            <a:r>
              <a:rPr lang="en-GB" dirty="0" smtClean="0"/>
              <a:t> amounts: a 15 percent tip and a 20 percent tip.</a:t>
            </a:r>
          </a:p>
          <a:p>
            <a:r>
              <a:rPr lang="en-GB" dirty="0" smtClean="0">
                <a:solidFill>
                  <a:srgbClr val="FF0000"/>
                </a:solidFill>
              </a:rPr>
              <a:t>Task!</a:t>
            </a:r>
            <a:r>
              <a:rPr lang="en-GB" dirty="0" smtClean="0"/>
              <a:t>: Write a Car Salesman program where the user enters the base price of the car. The program should add on a bunch of extra fees such as tax, license, dealer prep, and destination charge. Make tax and license a percent of the base price. The other fees should be set values. Display the actual price of the car once all the extras are applied.  </a:t>
            </a:r>
            <a:endParaRPr lang="en-GB" dirty="0"/>
          </a:p>
        </p:txBody>
      </p:sp>
    </p:spTree>
    <p:extLst>
      <p:ext uri="{BB962C8B-B14F-4D97-AF65-F5344CB8AC3E}">
        <p14:creationId xmlns:p14="http://schemas.microsoft.com/office/powerpoint/2010/main" val="2684842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smtClean="0">
                <a:solidFill>
                  <a:srgbClr val="FFFFFF"/>
                </a:solidFill>
              </a:rPr>
              <a:t>Python</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2</a:t>
            </a:r>
            <a:r>
              <a:rPr lang="en-US" dirty="0" smtClean="0">
                <a:solidFill>
                  <a:srgbClr val="FFFFFF"/>
                </a:solidFill>
              </a:rPr>
              <a:t>. CONDITIONALS AND IMPORTS</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1310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make a decision</a:t>
            </a:r>
            <a:endParaRPr lang="en-GB" dirty="0"/>
          </a:p>
        </p:txBody>
      </p:sp>
      <p:sp>
        <p:nvSpPr>
          <p:cNvPr id="3" name="Content Placeholder 2"/>
          <p:cNvSpPr>
            <a:spLocks noGrp="1"/>
          </p:cNvSpPr>
          <p:nvPr>
            <p:ph idx="1"/>
          </p:nvPr>
        </p:nvSpPr>
        <p:spPr/>
        <p:txBody>
          <a:bodyPr/>
          <a:lstStyle/>
          <a:p>
            <a:r>
              <a:rPr lang="en-GB" dirty="0" smtClean="0"/>
              <a:t>A conditional statement, or if statement lets us make a decision in Python.</a:t>
            </a:r>
          </a:p>
          <a:p>
            <a:endParaRPr lang="en-GB" dirty="0"/>
          </a:p>
        </p:txBody>
      </p:sp>
      <p:pic>
        <p:nvPicPr>
          <p:cNvPr id="4" name="Picture 3"/>
          <p:cNvPicPr>
            <a:picLocks noChangeAspect="1"/>
          </p:cNvPicPr>
          <p:nvPr/>
        </p:nvPicPr>
        <p:blipFill>
          <a:blip r:embed="rId2"/>
          <a:stretch>
            <a:fillRect/>
          </a:stretch>
        </p:blipFill>
        <p:spPr>
          <a:xfrm>
            <a:off x="2541164" y="2890523"/>
            <a:ext cx="6068272" cy="3620005"/>
          </a:xfrm>
          <a:prstGeom prst="rect">
            <a:avLst/>
          </a:prstGeom>
        </p:spPr>
      </p:pic>
    </p:spTree>
    <p:extLst>
      <p:ext uri="{BB962C8B-B14F-4D97-AF65-F5344CB8AC3E}">
        <p14:creationId xmlns:p14="http://schemas.microsoft.com/office/powerpoint/2010/main" val="417840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0"/>
            <a:ext cx="9720072" cy="1499616"/>
          </a:xfrm>
        </p:spPr>
        <p:txBody>
          <a:bodyPr/>
          <a:lstStyle/>
          <a:p>
            <a:r>
              <a:rPr lang="en-GB" dirty="0" smtClean="0"/>
              <a:t>Comparators and If statement</a:t>
            </a:r>
            <a:endParaRPr lang="en-GB" dirty="0"/>
          </a:p>
        </p:txBody>
      </p:sp>
      <p:sp>
        <p:nvSpPr>
          <p:cNvPr id="3" name="Content Placeholder 2"/>
          <p:cNvSpPr>
            <a:spLocks noGrp="1"/>
          </p:cNvSpPr>
          <p:nvPr>
            <p:ph sz="half" idx="1"/>
          </p:nvPr>
        </p:nvSpPr>
        <p:spPr>
          <a:xfrm>
            <a:off x="1024128" y="1216650"/>
            <a:ext cx="4754880" cy="4023360"/>
          </a:xfrm>
        </p:spPr>
        <p:txBody>
          <a:bodyPr/>
          <a:lstStyle/>
          <a:p>
            <a:r>
              <a:rPr lang="en-GB" dirty="0" smtClean="0">
                <a:solidFill>
                  <a:srgbClr val="0070C0"/>
                </a:solidFill>
              </a:rPr>
              <a:t>&lt;</a:t>
            </a:r>
            <a:r>
              <a:rPr lang="en-GB" dirty="0" smtClean="0"/>
              <a:t> less then</a:t>
            </a:r>
          </a:p>
          <a:p>
            <a:r>
              <a:rPr lang="en-GB" dirty="0" smtClean="0">
                <a:solidFill>
                  <a:srgbClr val="0070C0"/>
                </a:solidFill>
              </a:rPr>
              <a:t>&lt;=</a:t>
            </a:r>
            <a:r>
              <a:rPr lang="en-GB" dirty="0" smtClean="0"/>
              <a:t> less then or equal to</a:t>
            </a:r>
          </a:p>
          <a:p>
            <a:r>
              <a:rPr lang="en-GB" dirty="0" smtClean="0">
                <a:solidFill>
                  <a:srgbClr val="0070C0"/>
                </a:solidFill>
              </a:rPr>
              <a:t>==</a:t>
            </a:r>
            <a:r>
              <a:rPr lang="en-GB" dirty="0" smtClean="0"/>
              <a:t> equal to</a:t>
            </a:r>
          </a:p>
          <a:p>
            <a:r>
              <a:rPr lang="en-GB" dirty="0" smtClean="0">
                <a:solidFill>
                  <a:srgbClr val="0070C0"/>
                </a:solidFill>
              </a:rPr>
              <a:t>&gt;=</a:t>
            </a:r>
            <a:r>
              <a:rPr lang="en-GB" dirty="0" smtClean="0"/>
              <a:t> greater then or equal to</a:t>
            </a:r>
          </a:p>
          <a:p>
            <a:r>
              <a:rPr lang="en-GB" dirty="0" smtClean="0">
                <a:solidFill>
                  <a:srgbClr val="0070C0"/>
                </a:solidFill>
              </a:rPr>
              <a:t>&gt;</a:t>
            </a:r>
            <a:r>
              <a:rPr lang="en-GB" dirty="0" smtClean="0"/>
              <a:t> greater then</a:t>
            </a:r>
          </a:p>
          <a:p>
            <a:r>
              <a:rPr lang="en-GB" dirty="0" smtClean="0">
                <a:solidFill>
                  <a:srgbClr val="0070C0"/>
                </a:solidFill>
              </a:rPr>
              <a:t>!=</a:t>
            </a:r>
            <a:r>
              <a:rPr lang="en-GB" dirty="0" smtClean="0"/>
              <a:t> not equal</a:t>
            </a:r>
            <a:endParaRPr lang="en-GB" dirty="0"/>
          </a:p>
        </p:txBody>
      </p:sp>
      <p:pic>
        <p:nvPicPr>
          <p:cNvPr id="5" name="Content Placeholder 4"/>
          <p:cNvPicPr>
            <a:picLocks noGrp="1" noChangeAspect="1"/>
          </p:cNvPicPr>
          <p:nvPr>
            <p:ph sz="half" idx="2"/>
          </p:nvPr>
        </p:nvPicPr>
        <p:blipFill>
          <a:blip r:embed="rId2"/>
          <a:stretch>
            <a:fillRect/>
          </a:stretch>
        </p:blipFill>
        <p:spPr>
          <a:xfrm>
            <a:off x="5138736" y="1216650"/>
            <a:ext cx="5908753" cy="3004113"/>
          </a:xfrm>
          <a:prstGeom prst="rect">
            <a:avLst/>
          </a:prstGeom>
        </p:spPr>
      </p:pic>
      <p:sp>
        <p:nvSpPr>
          <p:cNvPr id="6" name="TextBox 5"/>
          <p:cNvSpPr txBox="1"/>
          <p:nvPr/>
        </p:nvSpPr>
        <p:spPr>
          <a:xfrm>
            <a:off x="943901" y="4372915"/>
            <a:ext cx="8389669" cy="430887"/>
          </a:xfrm>
          <a:prstGeom prst="rect">
            <a:avLst/>
          </a:prstGeom>
          <a:noFill/>
        </p:spPr>
        <p:txBody>
          <a:bodyPr wrap="none" rtlCol="0">
            <a:spAutoFit/>
          </a:bodyPr>
          <a:lstStyle/>
          <a:p>
            <a:r>
              <a:rPr lang="en-GB" sz="2200" dirty="0" smtClean="0"/>
              <a:t>A </a:t>
            </a:r>
            <a:r>
              <a:rPr lang="en-GB" sz="2200" dirty="0" smtClean="0">
                <a:solidFill>
                  <a:srgbClr val="0070C0"/>
                </a:solidFill>
              </a:rPr>
              <a:t>code </a:t>
            </a:r>
            <a:r>
              <a:rPr lang="en-GB" sz="2200" dirty="0">
                <a:solidFill>
                  <a:srgbClr val="0070C0"/>
                </a:solidFill>
              </a:rPr>
              <a:t>block</a:t>
            </a:r>
            <a:r>
              <a:rPr lang="en-GB" sz="2200" dirty="0"/>
              <a:t> is a piece of Python program text that is executed as a unit</a:t>
            </a:r>
          </a:p>
        </p:txBody>
      </p:sp>
      <p:sp>
        <p:nvSpPr>
          <p:cNvPr id="7" name="TextBox 6"/>
          <p:cNvSpPr txBox="1"/>
          <p:nvPr/>
        </p:nvSpPr>
        <p:spPr>
          <a:xfrm>
            <a:off x="891244" y="4992921"/>
            <a:ext cx="7939418" cy="646331"/>
          </a:xfrm>
          <a:prstGeom prst="rect">
            <a:avLst/>
          </a:prstGeom>
          <a:noFill/>
        </p:spPr>
        <p:txBody>
          <a:bodyPr wrap="none" rtlCol="0">
            <a:spAutoFit/>
          </a:bodyPr>
          <a:lstStyle/>
          <a:p>
            <a:r>
              <a:rPr lang="en-GB" dirty="0" smtClean="0">
                <a:solidFill>
                  <a:srgbClr val="FF0000"/>
                </a:solidFill>
              </a:rPr>
              <a:t>Task!</a:t>
            </a:r>
            <a:r>
              <a:rPr lang="en-GB" dirty="0" smtClean="0"/>
              <a:t>: Write a program where the user enters a password. If the password is correct, </a:t>
            </a:r>
          </a:p>
          <a:p>
            <a:r>
              <a:rPr lang="en-GB" dirty="0" smtClean="0"/>
              <a:t>print ‘Access granted’, else print ‘Access denied’</a:t>
            </a:r>
            <a:endParaRPr lang="en-GB" dirty="0"/>
          </a:p>
        </p:txBody>
      </p:sp>
    </p:spTree>
    <p:extLst>
      <p:ext uri="{BB962C8B-B14F-4D97-AF65-F5344CB8AC3E}">
        <p14:creationId xmlns:p14="http://schemas.microsoft.com/office/powerpoint/2010/main" val="27066763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8A2F88-55C5-4ED1-9541-807C65424763}">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Integral design</Template>
  <TotalTime>0</TotalTime>
  <Words>2905</Words>
  <Application>Microsoft Office PowerPoint</Application>
  <PresentationFormat>Widescreen</PresentationFormat>
  <Paragraphs>274</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Tw Cen MT</vt:lpstr>
      <vt:lpstr>Tw Cen MT Condensed</vt:lpstr>
      <vt:lpstr>Wingdings 3</vt:lpstr>
      <vt:lpstr>Integral</vt:lpstr>
      <vt:lpstr>Python</vt:lpstr>
      <vt:lpstr>Set up your computer </vt:lpstr>
      <vt:lpstr>Sample Program Breakdown </vt:lpstr>
      <vt:lpstr>Print function and Variables</vt:lpstr>
      <vt:lpstr>Let’s Program</vt:lpstr>
      <vt:lpstr>Additional Programming Challenges</vt:lpstr>
      <vt:lpstr>Python</vt:lpstr>
      <vt:lpstr>How to make a decision</vt:lpstr>
      <vt:lpstr>Comparators and If statement</vt:lpstr>
      <vt:lpstr>Logical operators – or, and, NOT</vt:lpstr>
      <vt:lpstr>Importing modules</vt:lpstr>
      <vt:lpstr>Let’s program</vt:lpstr>
      <vt:lpstr>Python</vt:lpstr>
      <vt:lpstr>Lists</vt:lpstr>
      <vt:lpstr>Working with Lists</vt:lpstr>
      <vt:lpstr>Syntax of For loop</vt:lpstr>
      <vt:lpstr>For Loops with range</vt:lpstr>
      <vt:lpstr>While loop, continue, break</vt:lpstr>
      <vt:lpstr>Let’s program </vt:lpstr>
      <vt:lpstr>Python</vt:lpstr>
      <vt:lpstr>Dictionaries</vt:lpstr>
      <vt:lpstr>PowerPoint Presentation</vt:lpstr>
      <vt:lpstr>PowerPoint Presentation</vt:lpstr>
      <vt:lpstr>Using dictionaries to represent objects</vt:lpstr>
      <vt:lpstr>Bits and pieces</vt:lpstr>
      <vt:lpstr>Let’s program</vt:lpstr>
      <vt:lpstr>Keep Programming</vt:lpstr>
      <vt:lpstr>Python</vt:lpstr>
      <vt:lpstr>PowerPoint Presentation</vt:lpstr>
      <vt:lpstr>Local scope</vt:lpstr>
      <vt:lpstr>Global scope</vt:lpstr>
      <vt:lpstr>Function with return</vt:lpstr>
      <vt:lpstr>Value and reference types</vt:lpstr>
      <vt:lpstr>Value and reference types</vt:lpstr>
      <vt:lpstr>Let’s program</vt:lpstr>
      <vt:lpstr>Python</vt:lpstr>
      <vt:lpstr>Exceptions</vt:lpstr>
      <vt:lpstr>PowerPoint Presentation</vt:lpstr>
      <vt:lpstr>Reading from files</vt:lpstr>
      <vt:lpstr>Writing to files</vt:lpstr>
      <vt:lpstr>Let’s program</vt:lpstr>
      <vt:lpstr>Python</vt:lpstr>
      <vt:lpstr>Classes and objects</vt:lpstr>
      <vt:lpstr>Class methods</vt:lpstr>
      <vt:lpstr>Class Attributes and Static Methods</vt:lpstr>
      <vt:lpstr>Private attributes and private methods</vt:lpstr>
      <vt:lpstr>Properties</vt:lpstr>
      <vt:lpstr>Let’s program</vt:lpstr>
      <vt:lpstr>Python</vt:lpstr>
      <vt:lpstr>Relationships in object orientated programming</vt:lpstr>
      <vt:lpstr>Inheritance</vt:lpstr>
      <vt:lpstr>Method overriding</vt:lpstr>
      <vt:lpstr>Let’s program</vt:lpstr>
      <vt:lpstr>What else?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2024-02-09T15:58:31Z</dcterms:created>
  <dcterms:modified xsi:type="dcterms:W3CDTF">2024-03-10T07:51:19Z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